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28" r:id="rId55"/>
    <p:sldId id="329" r:id="rId56"/>
    <p:sldId id="309" r:id="rId57"/>
    <p:sldId id="310" r:id="rId58"/>
    <p:sldId id="311" r:id="rId59"/>
    <p:sldId id="312" r:id="rId60"/>
    <p:sldId id="313" r:id="rId61"/>
    <p:sldId id="314" r:id="rId62"/>
    <p:sldId id="315" r:id="rId63"/>
    <p:sldId id="316" r:id="rId64"/>
    <p:sldId id="317" r:id="rId65"/>
    <p:sldId id="318" r:id="rId66"/>
    <p:sldId id="320" r:id="rId67"/>
    <p:sldId id="319" r:id="rId68"/>
    <p:sldId id="322" r:id="rId69"/>
    <p:sldId id="324" r:id="rId70"/>
    <p:sldId id="325" r:id="rId71"/>
    <p:sldId id="326" r:id="rId72"/>
    <p:sldId id="327" r:id="rId7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7570" autoAdjust="0"/>
  </p:normalViewPr>
  <p:slideViewPr>
    <p:cSldViewPr snapToGrid="0" snapToObjects="1">
      <p:cViewPr>
        <p:scale>
          <a:sx n="60" d="100"/>
          <a:sy n="60" d="100"/>
        </p:scale>
        <p:origin x="79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Talk about the examples of Google 1998 and LinkedIn 2003 and also types of data and Starting with Dot Com Bubble, Big Data ,Cloud </a:t>
            </a:r>
            <a:r>
              <a:rPr lang="en-US" sz="2200" b="0" i="0" u="none" strike="noStrike" dirty="0" err="1">
                <a:effectLst/>
                <a:latin typeface="Helvetica Neue"/>
                <a:ea typeface="Helvetica Neue"/>
                <a:cs typeface="Helvetica Neue"/>
                <a:sym typeface="Helvetica Neue"/>
              </a:rPr>
              <a:t>Computing,Data</a:t>
            </a:r>
            <a:r>
              <a:rPr lang="en-US" sz="2200" b="0" i="0" u="none" strike="noStrike" dirty="0">
                <a:effectLst/>
                <a:latin typeface="Helvetica Neue"/>
                <a:ea typeface="Helvetica Neue"/>
                <a:cs typeface="Helvetica Neue"/>
                <a:sym typeface="Helvetica Neue"/>
              </a:rPr>
              <a:t> Science.</a:t>
            </a:r>
            <a:endParaRPr lang="en-IN" dirty="0"/>
          </a:p>
        </p:txBody>
      </p:sp>
    </p:spTree>
    <p:extLst>
      <p:ext uri="{BB962C8B-B14F-4D97-AF65-F5344CB8AC3E}">
        <p14:creationId xmlns:p14="http://schemas.microsoft.com/office/powerpoint/2010/main" val="254302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ML </a:t>
            </a:r>
            <a:r>
              <a:rPr lang="en-IN" dirty="0" err="1"/>
              <a:t>Cycle,Planning</a:t>
            </a:r>
            <a:r>
              <a:rPr lang="en-IN" dirty="0"/>
              <a:t> , Data </a:t>
            </a:r>
            <a:r>
              <a:rPr lang="en-IN" dirty="0" err="1"/>
              <a:t>Preparation,Modelling</a:t>
            </a:r>
            <a:r>
              <a:rPr lang="en-IN" dirty="0"/>
              <a:t> , Model Presentation.</a:t>
            </a:r>
          </a:p>
        </p:txBody>
      </p:sp>
    </p:spTree>
    <p:extLst>
      <p:ext uri="{BB962C8B-B14F-4D97-AF65-F5344CB8AC3E}">
        <p14:creationId xmlns:p14="http://schemas.microsoft.com/office/powerpoint/2010/main" val="2029082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 Free Lunch Theorem</a:t>
            </a:r>
          </a:p>
        </p:txBody>
      </p:sp>
    </p:spTree>
    <p:extLst>
      <p:ext uri="{BB962C8B-B14F-4D97-AF65-F5344CB8AC3E}">
        <p14:creationId xmlns:p14="http://schemas.microsoft.com/office/powerpoint/2010/main" val="3364842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Cost Function (Error Function) helps to measure the extent to which the model is going wrong in estimating the relationship between X and Y.</a:t>
            </a:r>
            <a:endParaRPr lang="en-IN" dirty="0"/>
          </a:p>
        </p:txBody>
      </p:sp>
    </p:spTree>
    <p:extLst>
      <p:ext uri="{BB962C8B-B14F-4D97-AF65-F5344CB8AC3E}">
        <p14:creationId xmlns:p14="http://schemas.microsoft.com/office/powerpoint/2010/main" val="63784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1690329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Farm example</a:t>
            </a:r>
          </a:p>
        </p:txBody>
      </p:sp>
    </p:spTree>
    <p:extLst>
      <p:ext uri="{BB962C8B-B14F-4D97-AF65-F5344CB8AC3E}">
        <p14:creationId xmlns:p14="http://schemas.microsoft.com/office/powerpoint/2010/main" val="212144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285063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Talk about the example of Movies Tom Cruise</a:t>
            </a:r>
          </a:p>
        </p:txBody>
      </p:sp>
    </p:spTree>
    <p:extLst>
      <p:ext uri="{BB962C8B-B14F-4D97-AF65-F5344CB8AC3E}">
        <p14:creationId xmlns:p14="http://schemas.microsoft.com/office/powerpoint/2010/main" val="341083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rose the fourth paradigm of “Science” which is Data Driven after Empirical, theoretical and  Computational Science envisioned by Jim Gray in 2007(Turing Award) . In 2001 The term “Data Science” is </a:t>
            </a:r>
          </a:p>
          <a:p>
            <a:r>
              <a:rPr lang="en-US" dirty="0"/>
              <a:t>Coined by “William .</a:t>
            </a:r>
            <a:r>
              <a:rPr lang="en-US" dirty="0" err="1"/>
              <a:t>S.Cleveland</a:t>
            </a:r>
            <a:r>
              <a:rPr lang="en-US" dirty="0"/>
              <a:t> “in his article “An Action Plan for expanding the technical areas of the field of Statistics”.</a:t>
            </a:r>
          </a:p>
          <a:p>
            <a:endParaRPr lang="en-IN" dirty="0"/>
          </a:p>
        </p:txBody>
      </p:sp>
    </p:spTree>
    <p:extLst>
      <p:ext uri="{BB962C8B-B14F-4D97-AF65-F5344CB8AC3E}">
        <p14:creationId xmlns:p14="http://schemas.microsoft.com/office/powerpoint/2010/main" val="375219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Information is the Oil of 21st Century and Analytics is the combustion </a:t>
            </a:r>
            <a:r>
              <a:rPr lang="en-US" sz="2200" b="0" i="0" u="none" strike="noStrike" dirty="0" err="1">
                <a:effectLst/>
                <a:latin typeface="Helvetica Neue"/>
                <a:ea typeface="Helvetica Neue"/>
                <a:cs typeface="Helvetica Neue"/>
                <a:sym typeface="Helvetica Neue"/>
              </a:rPr>
              <a:t>engine..Foundation</a:t>
            </a:r>
            <a:r>
              <a:rPr lang="en-US" sz="2200" b="0" i="0" u="none" strike="noStrike" dirty="0">
                <a:effectLst/>
                <a:latin typeface="Helvetica Neue"/>
                <a:ea typeface="Helvetica Neue"/>
                <a:cs typeface="Helvetica Neue"/>
                <a:sym typeface="Helvetica Neue"/>
              </a:rPr>
              <a:t> itself laid in 18th and 19th </a:t>
            </a:r>
            <a:r>
              <a:rPr lang="en-US" sz="2200" b="0" i="0" u="none" strike="noStrike" dirty="0" err="1">
                <a:effectLst/>
                <a:latin typeface="Helvetica Neue"/>
                <a:ea typeface="Helvetica Neue"/>
                <a:cs typeface="Helvetica Neue"/>
                <a:sym typeface="Helvetica Neue"/>
              </a:rPr>
              <a:t>centuries.It</a:t>
            </a:r>
            <a:r>
              <a:rPr lang="en-US" sz="2200" b="0" i="0" u="none" strike="noStrike" dirty="0">
                <a:effectLst/>
                <a:latin typeface="Helvetica Neue"/>
                <a:ea typeface="Helvetica Neue"/>
                <a:cs typeface="Helvetica Neue"/>
                <a:sym typeface="Helvetica Neue"/>
              </a:rPr>
              <a:t> gained into fame with Alan Turing question “Can Machines Think”?</a:t>
            </a:r>
            <a:endParaRPr lang="en-IN" dirty="0"/>
          </a:p>
        </p:txBody>
      </p:sp>
    </p:spTree>
    <p:extLst>
      <p:ext uri="{BB962C8B-B14F-4D97-AF65-F5344CB8AC3E}">
        <p14:creationId xmlns:p14="http://schemas.microsoft.com/office/powerpoint/2010/main" val="263036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Clearly differentiate between AI ,ML and </a:t>
            </a:r>
            <a:r>
              <a:rPr lang="en-US" sz="2200" b="0" i="0" u="none" strike="noStrike" dirty="0" err="1">
                <a:effectLst/>
                <a:latin typeface="Helvetica Neue"/>
                <a:ea typeface="Helvetica Neue"/>
                <a:cs typeface="Helvetica Neue"/>
                <a:sym typeface="Helvetica Neue"/>
              </a:rPr>
              <a:t>DL,Computer</a:t>
            </a:r>
            <a:r>
              <a:rPr lang="en-US" sz="2200" b="0" i="0" u="none" strike="noStrike" dirty="0">
                <a:effectLst/>
                <a:latin typeface="Helvetica Neue"/>
                <a:ea typeface="Helvetica Neue"/>
                <a:cs typeface="Helvetica Neue"/>
                <a:sym typeface="Helvetica Neue"/>
              </a:rPr>
              <a:t> Vision and Natural Language Processing.</a:t>
            </a:r>
            <a:endParaRPr lang="en-IN" dirty="0"/>
          </a:p>
        </p:txBody>
      </p:sp>
    </p:spTree>
    <p:extLst>
      <p:ext uri="{BB962C8B-B14F-4D97-AF65-F5344CB8AC3E}">
        <p14:creationId xmlns:p14="http://schemas.microsoft.com/office/powerpoint/2010/main" val="87431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Best example with Human and </a:t>
            </a:r>
            <a:r>
              <a:rPr lang="en-US" sz="2200" b="0" i="0" u="none" strike="noStrike" dirty="0" err="1">
                <a:effectLst/>
                <a:latin typeface="Helvetica Neue"/>
                <a:ea typeface="Helvetica Neue"/>
                <a:cs typeface="Helvetica Neue"/>
                <a:sym typeface="Helvetica Neue"/>
              </a:rPr>
              <a:t>Chappie</a:t>
            </a:r>
            <a:r>
              <a:rPr lang="en-US" sz="2200" b="0" i="0" u="none" strike="noStrike" dirty="0">
                <a:effectLst/>
                <a:latin typeface="Helvetica Neue"/>
                <a:ea typeface="Helvetica Neue"/>
                <a:cs typeface="Helvetica Neue"/>
                <a:sym typeface="Helvetica Neue"/>
              </a:rPr>
              <a:t> Movie.</a:t>
            </a:r>
            <a:endParaRPr lang="en-IN" dirty="0"/>
          </a:p>
        </p:txBody>
      </p:sp>
    </p:spTree>
    <p:extLst>
      <p:ext uri="{BB962C8B-B14F-4D97-AF65-F5344CB8AC3E}">
        <p14:creationId xmlns:p14="http://schemas.microsoft.com/office/powerpoint/2010/main" val="275631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200" b="0" i="0" u="none" strike="noStrike" dirty="0">
                <a:effectLst/>
                <a:latin typeface="Helvetica Neue"/>
                <a:ea typeface="Helvetica Neue"/>
                <a:cs typeface="Helvetica Neue"/>
                <a:sym typeface="Helvetica Neue"/>
              </a:rPr>
              <a:t>Think about our Manual step by step process of solving a problem starting with Data </a:t>
            </a:r>
            <a:r>
              <a:rPr lang="en-US" sz="2200" b="0" i="0" u="none" strike="noStrike" dirty="0" err="1">
                <a:effectLst/>
                <a:latin typeface="Helvetica Neue"/>
                <a:ea typeface="Helvetica Neue"/>
                <a:cs typeface="Helvetica Neue"/>
                <a:sym typeface="Helvetica Neue"/>
              </a:rPr>
              <a:t>Collection,Data</a:t>
            </a:r>
            <a:r>
              <a:rPr lang="en-US" sz="2200" b="0" i="0" u="none" strike="noStrike" dirty="0">
                <a:effectLst/>
                <a:latin typeface="Helvetica Neue"/>
                <a:ea typeface="Helvetica Neue"/>
                <a:cs typeface="Helvetica Neue"/>
                <a:sym typeface="Helvetica Neue"/>
              </a:rPr>
              <a:t> </a:t>
            </a:r>
            <a:r>
              <a:rPr lang="en-US" sz="2200" b="0" i="0" u="none" strike="noStrike" dirty="0" err="1">
                <a:effectLst/>
                <a:latin typeface="Helvetica Neue"/>
                <a:ea typeface="Helvetica Neue"/>
                <a:cs typeface="Helvetica Neue"/>
                <a:sym typeface="Helvetica Neue"/>
              </a:rPr>
              <a:t>Preparation,Program</a:t>
            </a:r>
            <a:r>
              <a:rPr lang="en-US" sz="2200" b="0" i="0" u="none" strike="noStrike" dirty="0">
                <a:effectLst/>
                <a:latin typeface="Helvetica Neue"/>
                <a:ea typeface="Helvetica Neue"/>
                <a:cs typeface="Helvetica Neue"/>
                <a:sym typeface="Helvetica Neue"/>
              </a:rPr>
              <a:t> design to solve the </a:t>
            </a:r>
            <a:r>
              <a:rPr lang="en-US" sz="2200" b="0" i="0" u="none" strike="noStrike" dirty="0" err="1">
                <a:effectLst/>
                <a:latin typeface="Helvetica Neue"/>
                <a:ea typeface="Helvetica Neue"/>
                <a:cs typeface="Helvetica Neue"/>
                <a:sym typeface="Helvetica Neue"/>
              </a:rPr>
              <a:t>problem.No</a:t>
            </a:r>
            <a:r>
              <a:rPr lang="en-US" sz="2200" b="0" i="0" u="none" strike="noStrike" dirty="0">
                <a:effectLst/>
                <a:latin typeface="Helvetica Neue"/>
                <a:ea typeface="Helvetica Neue"/>
                <a:cs typeface="Helvetica Neue"/>
                <a:sym typeface="Helvetica Neue"/>
              </a:rPr>
              <a:t> man is perfect the same is applicable for </a:t>
            </a:r>
            <a:r>
              <a:rPr lang="en-US" sz="2200" b="0" i="0" u="none" strike="noStrike" dirty="0" err="1">
                <a:effectLst/>
                <a:latin typeface="Helvetica Neue"/>
                <a:ea typeface="Helvetica Neue"/>
                <a:cs typeface="Helvetica Neue"/>
                <a:sym typeface="Helvetica Neue"/>
              </a:rPr>
              <a:t>machines,human</a:t>
            </a:r>
            <a:r>
              <a:rPr lang="en-US" sz="2200" b="0" i="0" u="none" strike="noStrike" dirty="0">
                <a:effectLst/>
                <a:latin typeface="Helvetica Neue"/>
                <a:ea typeface="Helvetica Neue"/>
                <a:cs typeface="Helvetica Neue"/>
                <a:sym typeface="Helvetica Neue"/>
              </a:rPr>
              <a:t> participation should also be added.</a:t>
            </a:r>
            <a:endParaRPr lang="en-US" b="0" dirty="0">
              <a:effectLst/>
            </a:endParaRPr>
          </a:p>
          <a:p>
            <a:br>
              <a:rPr lang="en-US" dirty="0"/>
            </a:br>
            <a:endParaRPr lang="en-IN" dirty="0"/>
          </a:p>
        </p:txBody>
      </p:sp>
    </p:spTree>
    <p:extLst>
      <p:ext uri="{BB962C8B-B14F-4D97-AF65-F5344CB8AC3E}">
        <p14:creationId xmlns:p14="http://schemas.microsoft.com/office/powerpoint/2010/main" val="92456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200" b="0" i="0" u="none" strike="noStrike" dirty="0">
                <a:effectLst/>
                <a:latin typeface="Helvetica Neue"/>
                <a:ea typeface="Helvetica Neue"/>
                <a:cs typeface="Helvetica Neue"/>
                <a:sym typeface="Helvetica Neue"/>
              </a:rPr>
              <a:t>Nominal - no numeric such as Blood Group and Gender so no arithmetic operation only mode no other statistical </a:t>
            </a:r>
            <a:r>
              <a:rPr lang="en-US" sz="2200" b="0" i="0" u="none" strike="noStrike" dirty="0" err="1">
                <a:effectLst/>
                <a:latin typeface="Helvetica Neue"/>
                <a:ea typeface="Helvetica Neue"/>
                <a:cs typeface="Helvetica Neue"/>
                <a:sym typeface="Helvetica Neue"/>
              </a:rPr>
              <a:t>functions.Ordinal</a:t>
            </a:r>
            <a:r>
              <a:rPr lang="en-US" sz="2200" b="0" i="0" u="none" strike="noStrike" dirty="0">
                <a:effectLst/>
                <a:latin typeface="Helvetica Neue"/>
                <a:ea typeface="Helvetica Neue"/>
                <a:cs typeface="Helvetica Neue"/>
                <a:sym typeface="Helvetica Neue"/>
              </a:rPr>
              <a:t> is better or greater such as satisfaction very </a:t>
            </a:r>
            <a:r>
              <a:rPr lang="en-US" sz="2200" b="0" i="0" u="none" strike="noStrike" dirty="0" err="1">
                <a:effectLst/>
                <a:latin typeface="Helvetica Neue"/>
                <a:ea typeface="Helvetica Neue"/>
                <a:cs typeface="Helvetica Neue"/>
                <a:sym typeface="Helvetica Neue"/>
              </a:rPr>
              <a:t>happy,sad</a:t>
            </a:r>
            <a:r>
              <a:rPr lang="en-US" sz="2200" b="0" i="0" u="none" strike="noStrike" dirty="0">
                <a:effectLst/>
                <a:latin typeface="Helvetica Neue"/>
                <a:ea typeface="Helvetica Neue"/>
                <a:cs typeface="Helvetica Neue"/>
                <a:sym typeface="Helvetica Neue"/>
              </a:rPr>
              <a:t> and so </a:t>
            </a:r>
            <a:r>
              <a:rPr lang="en-US" sz="2200" b="0" i="0" u="none" strike="noStrike" dirty="0" err="1">
                <a:effectLst/>
                <a:latin typeface="Helvetica Neue"/>
                <a:ea typeface="Helvetica Neue"/>
                <a:cs typeface="Helvetica Neue"/>
                <a:sym typeface="Helvetica Neue"/>
              </a:rPr>
              <a:t>on.Thus</a:t>
            </a:r>
            <a:r>
              <a:rPr lang="en-US" sz="2200" b="0" i="0" u="none" strike="noStrike" dirty="0">
                <a:effectLst/>
                <a:latin typeface="Helvetica Neue"/>
                <a:ea typeface="Helvetica Neue"/>
                <a:cs typeface="Helvetica Neue"/>
                <a:sym typeface="Helvetica Neue"/>
              </a:rPr>
              <a:t> ordering is possible thus </a:t>
            </a:r>
            <a:r>
              <a:rPr lang="en-US" sz="2200" b="0" i="0" u="none" strike="noStrike" dirty="0" err="1">
                <a:effectLst/>
                <a:latin typeface="Helvetica Neue"/>
                <a:ea typeface="Helvetica Neue"/>
                <a:cs typeface="Helvetica Neue"/>
                <a:sym typeface="Helvetica Neue"/>
              </a:rPr>
              <a:t>quartiles,mean</a:t>
            </a:r>
            <a:r>
              <a:rPr lang="en-US" sz="2200" b="0" i="0" u="none" strike="noStrike" dirty="0">
                <a:effectLst/>
                <a:latin typeface="Helvetica Neue"/>
                <a:ea typeface="Helvetica Neue"/>
                <a:cs typeface="Helvetica Neue"/>
                <a:sym typeface="Helvetica Neue"/>
              </a:rPr>
              <a:t> is </a:t>
            </a:r>
            <a:r>
              <a:rPr lang="en-US" sz="2200" b="0" i="0" u="none" strike="noStrike" dirty="0" err="1">
                <a:effectLst/>
                <a:latin typeface="Helvetica Neue"/>
                <a:ea typeface="Helvetica Neue"/>
                <a:cs typeface="Helvetica Neue"/>
                <a:sym typeface="Helvetica Neue"/>
              </a:rPr>
              <a:t>possible.Whereas</a:t>
            </a:r>
            <a:r>
              <a:rPr lang="en-US" sz="2200" b="0" i="0" u="none" strike="noStrike" dirty="0">
                <a:effectLst/>
                <a:latin typeface="Helvetica Neue"/>
                <a:ea typeface="Helvetica Neue"/>
                <a:cs typeface="Helvetica Neue"/>
                <a:sym typeface="Helvetica Neue"/>
              </a:rPr>
              <a:t> for Numeric Interval and ratio arithmetic operations are possible.</a:t>
            </a:r>
            <a:endParaRPr lang="en-US" b="0" dirty="0">
              <a:effectLst/>
            </a:endParaRPr>
          </a:p>
          <a:p>
            <a:br>
              <a:rPr lang="en-US" dirty="0"/>
            </a:br>
            <a:endParaRPr lang="en-IN" dirty="0"/>
          </a:p>
        </p:txBody>
      </p:sp>
    </p:spTree>
    <p:extLst>
      <p:ext uri="{BB962C8B-B14F-4D97-AF65-F5344CB8AC3E}">
        <p14:creationId xmlns:p14="http://schemas.microsoft.com/office/powerpoint/2010/main" val="106424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dirty="0">
                <a:effectLst/>
                <a:latin typeface="Helvetica Neue"/>
                <a:ea typeface="Helvetica Neue"/>
                <a:cs typeface="Helvetica Neue"/>
                <a:sym typeface="Helvetica Neue"/>
              </a:rPr>
              <a:t>Pandas importance and data cleansing.</a:t>
            </a:r>
            <a:endParaRPr lang="en-IN" dirty="0"/>
          </a:p>
        </p:txBody>
      </p:sp>
    </p:spTree>
    <p:extLst>
      <p:ext uri="{BB962C8B-B14F-4D97-AF65-F5344CB8AC3E}">
        <p14:creationId xmlns:p14="http://schemas.microsoft.com/office/powerpoint/2010/main" val="2036503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 Scientists and ML Practitioners spend significant amount of time in different feature engineering activities.</a:t>
            </a:r>
          </a:p>
        </p:txBody>
      </p:sp>
    </p:spTree>
    <p:extLst>
      <p:ext uri="{BB962C8B-B14F-4D97-AF65-F5344CB8AC3E}">
        <p14:creationId xmlns:p14="http://schemas.microsoft.com/office/powerpoint/2010/main" val="370371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05.png" descr="05.png"/>
          <p:cNvPicPr>
            <a:picLocks noChangeAspect="1"/>
          </p:cNvPicPr>
          <p:nvPr/>
        </p:nvPicPr>
        <p:blipFill>
          <a:blip r:embed="rId2"/>
          <a:stretch>
            <a:fillRect/>
          </a:stretch>
        </p:blipFill>
        <p:spPr>
          <a:xfrm>
            <a:off x="3028593" y="1114325"/>
            <a:ext cx="7847050" cy="8050493"/>
          </a:xfrm>
          <a:prstGeom prst="rect">
            <a:avLst/>
          </a:prstGeom>
          <a:ln w="12700">
            <a:miter lim="400000"/>
          </a:ln>
        </p:spPr>
      </p:pic>
      <p:sp>
        <p:nvSpPr>
          <p:cNvPr id="120" name="DATA SCIENCE"/>
          <p:cNvSpPr txBox="1"/>
          <p:nvPr/>
        </p:nvSpPr>
        <p:spPr>
          <a:xfrm>
            <a:off x="5212136" y="4771271"/>
            <a:ext cx="3479963"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300" b="0">
                <a:solidFill>
                  <a:schemeClr val="accent1">
                    <a:hueOff val="114395"/>
                    <a:lumOff val="-24975"/>
                  </a:schemeClr>
                </a:solidFill>
                <a:latin typeface="DIN Alternate"/>
                <a:ea typeface="DIN Alternate"/>
                <a:cs typeface="DIN Alternate"/>
                <a:sym typeface="DIN Alternate"/>
              </a:defRPr>
            </a:lvl1pPr>
          </a:lstStyle>
          <a:p>
            <a:r>
              <a:t>DATA SCIENCE</a:t>
            </a:r>
          </a:p>
        </p:txBody>
      </p:sp>
      <p:sp>
        <p:nvSpPr>
          <p:cNvPr id="121" name="Rectangle"/>
          <p:cNvSpPr/>
          <p:nvPr/>
        </p:nvSpPr>
        <p:spPr>
          <a:xfrm>
            <a:off x="-10703" y="-1"/>
            <a:ext cx="580297" cy="9753602"/>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2" name="Rectangle"/>
          <p:cNvSpPr/>
          <p:nvPr/>
        </p:nvSpPr>
        <p:spPr>
          <a:xfrm>
            <a:off x="-34268" y="-690"/>
            <a:ext cx="13073336" cy="515096"/>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5" name="Learning is the process of gaining information through observation.…"/>
          <p:cNvSpPr txBox="1"/>
          <p:nvPr/>
        </p:nvSpPr>
        <p:spPr>
          <a:xfrm>
            <a:off x="3373089" y="3454261"/>
            <a:ext cx="9358867" cy="4191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Learning is the process of gaining information through observation.</a:t>
            </a:r>
          </a:p>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More Learning, tasks can be performed more efficiently.</a:t>
            </a:r>
          </a:p>
          <a:p>
            <a:pPr marL="457200" indent="-317500" algn="l" defTabSz="457200">
              <a:lnSpc>
                <a:spcPct val="150000"/>
              </a:lnSpc>
              <a:buClr>
                <a:srgbClr val="000000"/>
              </a:buClr>
              <a:buSzPct val="145000"/>
              <a:buFont typeface="Helvetica"/>
              <a:buChar char="•"/>
              <a:defRPr sz="2566">
                <a:latin typeface="Helvetica"/>
                <a:ea typeface="Helvetica"/>
                <a:cs typeface="Helvetica"/>
                <a:sym typeface="Helvetica"/>
              </a:defRPr>
            </a:pPr>
            <a:r>
              <a:rPr b="0" dirty="0"/>
              <a:t>Types of Learning :</a:t>
            </a:r>
          </a:p>
          <a:p>
            <a:pPr marL="457200" algn="l" defTabSz="457200">
              <a:lnSpc>
                <a:spcPct val="150000"/>
              </a:lnSpc>
              <a:defRPr sz="2566">
                <a:latin typeface="Helvetica"/>
                <a:ea typeface="Helvetica"/>
                <a:cs typeface="Helvetica"/>
                <a:sym typeface="Helvetica"/>
              </a:defRPr>
            </a:pPr>
            <a:r>
              <a:rPr dirty="0"/>
              <a:t> 1.Expert Guidance</a:t>
            </a:r>
          </a:p>
          <a:p>
            <a:pPr marL="457200" algn="l" defTabSz="457200">
              <a:lnSpc>
                <a:spcPct val="150000"/>
              </a:lnSpc>
              <a:defRPr sz="2566">
                <a:latin typeface="Helvetica"/>
                <a:ea typeface="Helvetica"/>
                <a:cs typeface="Helvetica"/>
                <a:sym typeface="Helvetica"/>
              </a:defRPr>
            </a:pPr>
            <a:r>
              <a:rPr dirty="0"/>
              <a:t> 2.Knowledge gained from Experts</a:t>
            </a:r>
          </a:p>
          <a:p>
            <a:pPr marL="457200" algn="l" defTabSz="457200">
              <a:lnSpc>
                <a:spcPct val="150000"/>
              </a:lnSpc>
              <a:defRPr sz="2566">
                <a:latin typeface="Helvetica"/>
                <a:ea typeface="Helvetica"/>
                <a:cs typeface="Helvetica"/>
                <a:sym typeface="Helvetica"/>
              </a:defRPr>
            </a:pPr>
            <a:r>
              <a:rPr lang="en-IN" dirty="0"/>
              <a:t> </a:t>
            </a:r>
            <a:r>
              <a:rPr dirty="0"/>
              <a:t>3.</a:t>
            </a:r>
            <a:r>
              <a:rPr lang="en-IN" dirty="0"/>
              <a:t>S</a:t>
            </a:r>
            <a:r>
              <a:rPr dirty="0"/>
              <a:t>elf learning</a:t>
            </a:r>
          </a:p>
        </p:txBody>
      </p:sp>
      <p:sp>
        <p:nvSpPr>
          <p:cNvPr id="186" name="Human Learning"/>
          <p:cNvSpPr txBox="1"/>
          <p:nvPr/>
        </p:nvSpPr>
        <p:spPr>
          <a:xfrm>
            <a:off x="1061551" y="4375380"/>
            <a:ext cx="2476041" cy="1002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9400"/>
              </a:lnSpc>
              <a:defRPr sz="2067" b="0">
                <a:solidFill>
                  <a:srgbClr val="FFFFFF"/>
                </a:solidFill>
                <a:latin typeface="Herculanum"/>
                <a:ea typeface="Herculanum"/>
                <a:cs typeface="Herculanum"/>
                <a:sym typeface="Herculanum"/>
              </a:defRPr>
            </a:lvl1pPr>
          </a:lstStyle>
          <a:p>
            <a:pPr>
              <a:lnSpc>
                <a:spcPct val="150000"/>
              </a:lnSpc>
            </a:pPr>
            <a:r>
              <a:rPr dirty="0"/>
              <a:t>Human Learning</a:t>
            </a:r>
          </a:p>
        </p:txBody>
      </p:sp>
      <p:pic>
        <p:nvPicPr>
          <p:cNvPr id="187" name="Oval Oval" descr="Oval Oval"/>
          <p:cNvPicPr>
            <a:picLocks/>
          </p:cNvPicPr>
          <p:nvPr/>
        </p:nvPicPr>
        <p:blipFill>
          <a:blip r:embed="rId2"/>
          <a:stretch>
            <a:fillRect/>
          </a:stretch>
        </p:blipFill>
        <p:spPr>
          <a:xfrm rot="6506688">
            <a:off x="245862" y="3566517"/>
            <a:ext cx="2856325" cy="2837747"/>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2" name="Text"/>
          <p:cNvSpPr txBox="1"/>
          <p:nvPr/>
        </p:nvSpPr>
        <p:spPr>
          <a:xfrm>
            <a:off x="12059634" y="820234"/>
            <a:ext cx="19903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a:t>
            </a:r>
          </a:p>
        </p:txBody>
      </p:sp>
      <p:pic>
        <p:nvPicPr>
          <p:cNvPr id="193" name="Image" descr="Image"/>
          <p:cNvPicPr>
            <a:picLocks noChangeAspect="1"/>
          </p:cNvPicPr>
          <p:nvPr/>
        </p:nvPicPr>
        <p:blipFill>
          <a:blip r:embed="rId2"/>
          <a:stretch>
            <a:fillRect/>
          </a:stretch>
        </p:blipFill>
        <p:spPr>
          <a:xfrm>
            <a:off x="3450499" y="1657028"/>
            <a:ext cx="9554301" cy="717460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97" name="Image" descr="Image"/>
          <p:cNvPicPr>
            <a:picLocks noChangeAspect="1"/>
          </p:cNvPicPr>
          <p:nvPr/>
        </p:nvPicPr>
        <p:blipFill>
          <a:blip r:embed="rId2"/>
          <a:stretch>
            <a:fillRect/>
          </a:stretch>
        </p:blipFill>
        <p:spPr>
          <a:xfrm>
            <a:off x="3440700" y="1846289"/>
            <a:ext cx="9612317" cy="720923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01" name="Image" descr="Image"/>
          <p:cNvPicPr>
            <a:picLocks noChangeAspect="1"/>
          </p:cNvPicPr>
          <p:nvPr/>
        </p:nvPicPr>
        <p:blipFill>
          <a:blip r:embed="rId2"/>
          <a:stretch>
            <a:fillRect/>
          </a:stretch>
        </p:blipFill>
        <p:spPr>
          <a:xfrm>
            <a:off x="3452143" y="1962100"/>
            <a:ext cx="9547622" cy="713840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05" name="Image" descr="Image"/>
          <p:cNvPicPr>
            <a:picLocks noChangeAspect="1"/>
          </p:cNvPicPr>
          <p:nvPr/>
        </p:nvPicPr>
        <p:blipFill>
          <a:blip r:embed="rId2"/>
          <a:stretch>
            <a:fillRect/>
          </a:stretch>
        </p:blipFill>
        <p:spPr>
          <a:xfrm>
            <a:off x="4915910" y="2061803"/>
            <a:ext cx="6485185" cy="6681310"/>
          </a:xfrm>
          <a:prstGeom prst="rect">
            <a:avLst/>
          </a:prstGeom>
          <a:ln w="12700">
            <a:miter lim="400000"/>
          </a:ln>
          <a:effectLst>
            <a:reflection stA="16982" endPos="40000" dir="5400000" sy="-100000" algn="bl" rotWithShape="0"/>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10"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12" name="ML…"/>
          <p:cNvSpPr txBox="1"/>
          <p:nvPr/>
        </p:nvSpPr>
        <p:spPr>
          <a:xfrm>
            <a:off x="1277556" y="4163313"/>
            <a:ext cx="1490642" cy="2118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4367" b="0">
                <a:solidFill>
                  <a:srgbClr val="FFFFFF"/>
                </a:solidFill>
                <a:latin typeface="Herculanum"/>
                <a:ea typeface="Herculanum"/>
                <a:cs typeface="Herculanum"/>
                <a:sym typeface="Herculanum"/>
              </a:defRPr>
            </a:pPr>
            <a:r>
              <a:rPr dirty="0"/>
              <a:t>ML</a:t>
            </a:r>
            <a:endParaRPr lang="en-US" dirty="0"/>
          </a:p>
          <a:p>
            <a:pPr algn="l" defTabSz="457200">
              <a:defRPr sz="4367" b="0">
                <a:solidFill>
                  <a:srgbClr val="FFFFFF"/>
                </a:solidFill>
                <a:latin typeface="Herculanum"/>
                <a:ea typeface="Herculanum"/>
                <a:cs typeface="Herculanum"/>
                <a:sym typeface="Herculanum"/>
              </a:defRPr>
            </a:pPr>
            <a:r>
              <a:rPr dirty="0"/>
              <a:t>vs </a:t>
            </a:r>
          </a:p>
          <a:p>
            <a:pPr algn="l" defTabSz="457200">
              <a:defRPr sz="4367" b="0">
                <a:solidFill>
                  <a:srgbClr val="FFFFFF"/>
                </a:solidFill>
                <a:latin typeface="Herculanum"/>
                <a:ea typeface="Herculanum"/>
                <a:cs typeface="Herculanum"/>
                <a:sym typeface="Herculanum"/>
              </a:defRPr>
            </a:pPr>
            <a:r>
              <a:rPr dirty="0"/>
              <a:t>AI</a:t>
            </a:r>
          </a:p>
        </p:txBody>
      </p:sp>
      <p:sp>
        <p:nvSpPr>
          <p:cNvPr id="9" name="Has been in the picture from the past 50 years…">
            <a:extLst>
              <a:ext uri="{FF2B5EF4-FFF2-40B4-BE49-F238E27FC236}">
                <a16:creationId xmlns:a16="http://schemas.microsoft.com/office/drawing/2014/main" id="{0E27B49A-43EC-460A-AD8F-FDC7552D44A0}"/>
              </a:ext>
            </a:extLst>
          </p:cNvPr>
          <p:cNvSpPr txBox="1"/>
          <p:nvPr/>
        </p:nvSpPr>
        <p:spPr>
          <a:xfrm>
            <a:off x="3502665" y="1863480"/>
            <a:ext cx="9055096" cy="6889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endParaRPr lang="en-IN" dirty="0"/>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Generally confused with both of these terms</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Making computers do the tasks we do.</a:t>
            </a:r>
            <a:endParaRPr lang="en-IN" sz="2500" b="0" dirty="0">
              <a:sym typeface="Helvetica"/>
            </a:endParaRP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Enabling the machine to do a particular task</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b="0" dirty="0"/>
              <a:t>Artificial Intelligence aims at enabling machines to execute reasoning by replicating human intelligence. Since the main objective of AI processes is to teach machines from experience, feeding the right information and self-correction is crucial.</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lang="en-US" sz="2500" b="0" dirty="0">
                <a:sym typeface="Helvetica"/>
              </a:rPr>
              <a:t>ML is a  subsection of Artificial intelligence that devices means by which systems can automatically learn and improve from experience.</a:t>
            </a:r>
            <a:endParaRPr lang="en-US" b="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6" name="MACHINE LEARNING"/>
          <p:cNvSpPr txBox="1"/>
          <p:nvPr/>
        </p:nvSpPr>
        <p:spPr>
          <a:xfrm>
            <a:off x="5810751" y="5476734"/>
            <a:ext cx="550744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400">
                <a:latin typeface="Helvetica"/>
                <a:ea typeface="Helvetica"/>
                <a:cs typeface="Helvetica"/>
                <a:sym typeface="Helvetica"/>
              </a:defRPr>
            </a:lvl1pPr>
          </a:lstStyle>
          <a:p>
            <a:r>
              <a:rPr dirty="0"/>
              <a:t>MACHINE LEARNING</a:t>
            </a:r>
          </a:p>
        </p:txBody>
      </p:sp>
      <p:grpSp>
        <p:nvGrpSpPr>
          <p:cNvPr id="219" name="Brain"/>
          <p:cNvGrpSpPr/>
          <p:nvPr/>
        </p:nvGrpSpPr>
        <p:grpSpPr>
          <a:xfrm>
            <a:off x="7211212" y="3084703"/>
            <a:ext cx="2706525" cy="2077359"/>
            <a:chOff x="0" y="0"/>
            <a:chExt cx="2706524" cy="2077357"/>
          </a:xfrm>
        </p:grpSpPr>
        <p:sp>
          <p:nvSpPr>
            <p:cNvPr id="218" name="Brain"/>
            <p:cNvSpPr/>
            <p:nvPr/>
          </p:nvSpPr>
          <p:spPr>
            <a:xfrm>
              <a:off x="1587" y="1587"/>
              <a:ext cx="2703350" cy="2074043"/>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hueOff val="114395"/>
                <a:lumOff val="-24975"/>
              </a:schemeClr>
            </a:solidFill>
            <a:ln>
              <a:noFill/>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217" name="Brain Brain" descr="Brain Brain"/>
            <p:cNvPicPr>
              <a:picLocks/>
            </p:cNvPicPr>
            <p:nvPr/>
          </p:nvPicPr>
          <p:blipFill>
            <a:blip r:embed="rId2"/>
            <a:stretch>
              <a:fillRect/>
            </a:stretch>
          </p:blipFill>
          <p:spPr>
            <a:xfrm>
              <a:off x="-1" y="0"/>
              <a:ext cx="2706526" cy="2077358"/>
            </a:xfrm>
            <a:prstGeom prst="rect">
              <a:avLst/>
            </a:prstGeom>
            <a:effectLst/>
          </p:spPr>
        </p:pic>
      </p:grpSp>
      <p:sp>
        <p:nvSpPr>
          <p:cNvPr id="22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37747" y="-238327"/>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4" name="Has been in the picture from the past 50 years…"/>
          <p:cNvSpPr txBox="1"/>
          <p:nvPr/>
        </p:nvSpPr>
        <p:spPr>
          <a:xfrm>
            <a:off x="3502665" y="2399587"/>
            <a:ext cx="9055096" cy="58176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Has been in the picture from the past 50 years</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Initially coined by Arthur Samuel in the year 1959 as Field of Study that gives computers the ability to learn without being explicitly programmed.</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It was not that significant as of today 22 years ago.</a:t>
            </a:r>
          </a:p>
          <a:p>
            <a:pPr marL="457200" indent="-317500" algn="l" defTabSz="457200">
              <a:lnSpc>
                <a:spcPct val="150000"/>
              </a:lnSpc>
              <a:buClr>
                <a:srgbClr val="000000"/>
              </a:buClr>
              <a:buSzPct val="145000"/>
              <a:buFont typeface="Times New Roman"/>
              <a:buChar char="•"/>
              <a:defRPr sz="2500">
                <a:latin typeface="Helvetica"/>
                <a:ea typeface="Helvetica"/>
                <a:cs typeface="Helvetica"/>
                <a:sym typeface="Helvetica"/>
              </a:defRPr>
            </a:pPr>
            <a:r>
              <a:rPr b="0" dirty="0"/>
              <a:t>Best definition by Tom Mitchell-A Computer Program is said to learn from experience </a:t>
            </a:r>
            <a:r>
              <a:rPr lang="en-US" dirty="0"/>
              <a:t>"E" </a:t>
            </a:r>
            <a:r>
              <a:rPr b="0" dirty="0"/>
              <a:t>with respect to some class of tasks </a:t>
            </a:r>
            <a:r>
              <a:rPr lang="en-US" dirty="0"/>
              <a:t>"</a:t>
            </a:r>
            <a:r>
              <a:rPr dirty="0"/>
              <a:t>T</a:t>
            </a:r>
            <a:r>
              <a:rPr lang="en-US" dirty="0"/>
              <a:t>"</a:t>
            </a:r>
            <a:r>
              <a:rPr dirty="0"/>
              <a:t> </a:t>
            </a:r>
            <a:r>
              <a:rPr b="0" dirty="0"/>
              <a:t>and performance measure </a:t>
            </a:r>
            <a:r>
              <a:rPr lang="en-US" dirty="0"/>
              <a:t>"</a:t>
            </a:r>
            <a:r>
              <a:rPr dirty="0"/>
              <a:t>P</a:t>
            </a:r>
            <a:r>
              <a:rPr lang="en-US" dirty="0"/>
              <a:t>"</a:t>
            </a:r>
            <a:r>
              <a:rPr b="0" dirty="0"/>
              <a:t>,</a:t>
            </a:r>
            <a:r>
              <a:rPr lang="en-US" b="0" dirty="0"/>
              <a:t> </a:t>
            </a:r>
            <a:r>
              <a:rPr lang="en-IN" b="0" dirty="0"/>
              <a:t>I</a:t>
            </a:r>
            <a:r>
              <a:rPr b="0" dirty="0"/>
              <a:t>f its performance at tasks in </a:t>
            </a:r>
            <a:r>
              <a:rPr lang="en-US" b="0" dirty="0"/>
              <a:t>"</a:t>
            </a:r>
            <a:r>
              <a:rPr b="0" dirty="0"/>
              <a:t>T</a:t>
            </a:r>
            <a:r>
              <a:rPr lang="en-US" b="0" dirty="0"/>
              <a:t>"</a:t>
            </a:r>
            <a:r>
              <a:rPr b="0" dirty="0"/>
              <a:t>,</a:t>
            </a:r>
            <a:r>
              <a:rPr lang="en-US" b="0" dirty="0"/>
              <a:t> </a:t>
            </a:r>
            <a:r>
              <a:rPr b="0" dirty="0"/>
              <a:t>as measured by </a:t>
            </a:r>
            <a:r>
              <a:rPr lang="en-US" b="0" dirty="0"/>
              <a:t>"</a:t>
            </a:r>
            <a:r>
              <a:rPr b="0" dirty="0"/>
              <a:t>P</a:t>
            </a:r>
            <a:r>
              <a:rPr lang="en-US" b="0" dirty="0"/>
              <a:t>"</a:t>
            </a:r>
            <a:r>
              <a:rPr b="0" dirty="0"/>
              <a:t>,</a:t>
            </a:r>
            <a:r>
              <a:rPr lang="en-US" b="0" dirty="0"/>
              <a:t> </a:t>
            </a:r>
            <a:r>
              <a:rPr b="0" dirty="0"/>
              <a:t>improves with experience </a:t>
            </a:r>
            <a:r>
              <a:rPr lang="en-US" b="0" dirty="0"/>
              <a:t>"</a:t>
            </a:r>
            <a:r>
              <a:rPr b="0" dirty="0"/>
              <a:t>E</a:t>
            </a:r>
            <a:r>
              <a:rPr lang="en-US" b="0" dirty="0"/>
              <a:t>"</a:t>
            </a:r>
            <a:r>
              <a:rPr b="0" dirty="0"/>
              <a:t>.</a:t>
            </a:r>
          </a:p>
        </p:txBody>
      </p:sp>
      <p:pic>
        <p:nvPicPr>
          <p:cNvPr id="225"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227" name="HISTORY"/>
          <p:cNvSpPr txBox="1"/>
          <p:nvPr/>
        </p:nvSpPr>
        <p:spPr>
          <a:xfrm>
            <a:off x="721763" y="2687523"/>
            <a:ext cx="2717755" cy="293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endParaRPr lang="en-IN" dirty="0"/>
          </a:p>
          <a:p>
            <a:pPr lvl="2" indent="0" algn="l" defTabSz="457200">
              <a:lnSpc>
                <a:spcPts val="12000"/>
              </a:lnSpc>
              <a:defRPr sz="2067" b="0">
                <a:solidFill>
                  <a:srgbClr val="FFFFFF"/>
                </a:solidFill>
                <a:latin typeface="Herculanum"/>
                <a:ea typeface="Herculanum"/>
                <a:cs typeface="Herculanum"/>
                <a:sym typeface="Herculanum"/>
              </a:defRPr>
            </a:pPr>
            <a:r>
              <a:rPr sz="4167" dirty="0"/>
              <a:t>HISTORY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31"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233" name="HOW?"/>
          <p:cNvSpPr txBox="1"/>
          <p:nvPr/>
        </p:nvSpPr>
        <p:spPr>
          <a:xfrm>
            <a:off x="348180" y="4254499"/>
            <a:ext cx="271775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r>
              <a:rPr sz="4167" dirty="0"/>
              <a:t>HOW?</a:t>
            </a:r>
          </a:p>
        </p:txBody>
      </p:sp>
      <p:sp>
        <p:nvSpPr>
          <p:cNvPr id="234" name="Do Machines really learn?…"/>
          <p:cNvSpPr txBox="1"/>
          <p:nvPr/>
        </p:nvSpPr>
        <p:spPr>
          <a:xfrm>
            <a:off x="4493021" y="3605990"/>
            <a:ext cx="7035580" cy="3889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57200" indent="-317500" algn="l" defTabSz="457200">
              <a:lnSpc>
                <a:spcPts val="10300"/>
              </a:lnSpc>
              <a:buClr>
                <a:srgbClr val="000000"/>
              </a:buClr>
              <a:buSzPct val="145000"/>
              <a:buFont typeface="Helvetica"/>
              <a:buChar char="•"/>
              <a:defRPr sz="4366" b="0">
                <a:latin typeface="Helvetica"/>
                <a:ea typeface="Helvetica"/>
                <a:cs typeface="Helvetica"/>
                <a:sym typeface="Helvetica"/>
              </a:defRPr>
            </a:pPr>
            <a:r>
              <a:rPr dirty="0"/>
              <a:t>Do Machines really learn?</a:t>
            </a:r>
          </a:p>
          <a:p>
            <a:pPr marL="457200" indent="-317500" algn="l" defTabSz="457200">
              <a:lnSpc>
                <a:spcPts val="10300"/>
              </a:lnSpc>
              <a:buClr>
                <a:srgbClr val="000000"/>
              </a:buClr>
              <a:buSzPct val="145000"/>
              <a:buFont typeface="Helvetica"/>
              <a:buChar char="•"/>
              <a:defRPr sz="4366" b="0">
                <a:latin typeface="Helvetica"/>
                <a:ea typeface="Helvetica"/>
                <a:cs typeface="Helvetica"/>
                <a:sym typeface="Helvetica"/>
              </a:defRPr>
            </a:pPr>
            <a:r>
              <a:rPr dirty="0"/>
              <a:t>How do they learn?</a:t>
            </a:r>
            <a:br>
              <a:rPr dirty="0"/>
            </a:b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38"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240" name="LEARNING"/>
          <p:cNvSpPr txBox="1"/>
          <p:nvPr/>
        </p:nvSpPr>
        <p:spPr>
          <a:xfrm>
            <a:off x="565870" y="2787486"/>
            <a:ext cx="2717755" cy="2736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1200"/>
              </a:lnSpc>
              <a:defRPr sz="2067" b="0">
                <a:solidFill>
                  <a:srgbClr val="FFFFFF"/>
                </a:solidFill>
                <a:latin typeface="Herculanum"/>
                <a:ea typeface="Herculanum"/>
                <a:cs typeface="Herculanum"/>
                <a:sym typeface="Herculanum"/>
              </a:defRPr>
            </a:pPr>
            <a:r>
              <a:rPr dirty="0"/>
              <a:t>      </a:t>
            </a:r>
            <a:endParaRPr lang="en-IN" dirty="0"/>
          </a:p>
          <a:p>
            <a:pPr lvl="2" indent="0" algn="l" defTabSz="457200">
              <a:lnSpc>
                <a:spcPts val="11200"/>
              </a:lnSpc>
              <a:defRPr sz="2067" b="0">
                <a:solidFill>
                  <a:srgbClr val="FFFFFF"/>
                </a:solidFill>
                <a:latin typeface="Herculanum"/>
                <a:ea typeface="Herculanum"/>
                <a:cs typeface="Herculanum"/>
                <a:sym typeface="Herculanum"/>
              </a:defRPr>
            </a:pPr>
            <a:r>
              <a:rPr lang="en-IN" sz="3566" dirty="0"/>
              <a:t>  </a:t>
            </a:r>
            <a:r>
              <a:rPr sz="3566" dirty="0"/>
              <a:t>LEARNING</a:t>
            </a:r>
          </a:p>
        </p:txBody>
      </p:sp>
      <p:sp>
        <p:nvSpPr>
          <p:cNvPr id="241" name="Data Input :From the data we give,Past data for Future Decision Making…"/>
          <p:cNvSpPr txBox="1"/>
          <p:nvPr/>
        </p:nvSpPr>
        <p:spPr>
          <a:xfrm>
            <a:off x="3642263" y="2435529"/>
            <a:ext cx="9064563" cy="6629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Data Input :</a:t>
            </a:r>
            <a:r>
              <a:rPr b="0" dirty="0"/>
              <a:t>From the data we give,</a:t>
            </a:r>
            <a:r>
              <a:rPr lang="en-US" b="0" dirty="0"/>
              <a:t> </a:t>
            </a:r>
            <a:r>
              <a:rPr b="0" dirty="0"/>
              <a:t>Past data for Future Decision Making</a:t>
            </a:r>
          </a:p>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Abstraction: </a:t>
            </a:r>
            <a:r>
              <a:rPr b="0" dirty="0"/>
              <a:t>Data representation through underlying algorithm.</a:t>
            </a:r>
            <a:r>
              <a:rPr lang="en-US" b="0" dirty="0"/>
              <a:t> </a:t>
            </a:r>
            <a:r>
              <a:rPr b="0" dirty="0"/>
              <a:t>Abstracting the Knowledge which comes as input data in form of model. Computational Blocks,</a:t>
            </a:r>
            <a:r>
              <a:rPr lang="en-US" b="0" dirty="0"/>
              <a:t> </a:t>
            </a:r>
            <a:r>
              <a:rPr b="0" dirty="0"/>
              <a:t>Mathematical Equations,</a:t>
            </a:r>
            <a:r>
              <a:rPr lang="en-US" b="0" dirty="0"/>
              <a:t> </a:t>
            </a:r>
            <a:r>
              <a:rPr b="0" dirty="0"/>
              <a:t>Specific Data Structures and Logical Groupings.</a:t>
            </a:r>
          </a:p>
          <a:p>
            <a:pPr marL="457200" indent="-317500" algn="l" defTabSz="457200">
              <a:lnSpc>
                <a:spcPts val="6500"/>
              </a:lnSpc>
              <a:buClr>
                <a:srgbClr val="000000"/>
              </a:buClr>
              <a:buSzPct val="145000"/>
              <a:buFont typeface="Times New Roman"/>
              <a:buChar char="•"/>
              <a:defRPr sz="2300">
                <a:latin typeface="Helvetica"/>
                <a:ea typeface="Helvetica"/>
                <a:cs typeface="Helvetica"/>
                <a:sym typeface="Helvetica"/>
              </a:defRPr>
            </a:pPr>
            <a:r>
              <a:rPr dirty="0"/>
              <a:t>Generalization: </a:t>
            </a:r>
            <a:r>
              <a:rPr b="0" dirty="0"/>
              <a:t>Abstracted representation for making decisions.</a:t>
            </a:r>
            <a:br>
              <a:rPr b="0" dirty="0"/>
            </a:br>
            <a:endParaRPr b="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6" name="Text"/>
          <p:cNvSpPr txBox="1"/>
          <p:nvPr/>
        </p:nvSpPr>
        <p:spPr>
          <a:xfrm>
            <a:off x="3400640" y="2420087"/>
            <a:ext cx="9604481" cy="5605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27" name="1tlPaf_Te36aRYYaGgEI9Q1UTryWdQ-pVlUgiBxScxwXs3evuAtIa2x8Y2LZN3HQZX_rjVKCccNyFGkoFLHgd_8zpkTNih9j6AwRlH1Kxfb3-J6lAt-oOJY_K5rucrsdnvs4dJgjeSN7BbXuww.png" descr="1tlPaf_Te36aRYYaGgEI9Q1UTryWdQ-pVlUgiBxScxwXs3evuAtIa2x8Y2LZN3HQZX_rjVKCccNyFGkoFLHgd_8zpkTNih9j6AwRlH1Kxfb3-J6lAt-oOJY_K5rucrsdnvs4dJgjeSN7BbXuww.png"/>
          <p:cNvPicPr>
            <a:picLocks noChangeAspect="1"/>
          </p:cNvPicPr>
          <p:nvPr/>
        </p:nvPicPr>
        <p:blipFill>
          <a:blip r:embed="rId2"/>
          <a:stretch>
            <a:fillRect/>
          </a:stretch>
        </p:blipFill>
        <p:spPr>
          <a:xfrm>
            <a:off x="3504901" y="3083764"/>
            <a:ext cx="9477354" cy="5412035"/>
          </a:xfrm>
          <a:prstGeom prst="rect">
            <a:avLst/>
          </a:prstGeom>
          <a:ln>
            <a:noFill/>
          </a:ln>
          <a:effectLst>
            <a:outerShdw blurRad="292100" dist="139700" dir="2700000" algn="tl" rotWithShape="0">
              <a:srgbClr val="333333">
                <a:alpha val="65000"/>
              </a:srgbClr>
            </a:outerShdw>
          </a:effectLst>
        </p:spPr>
      </p:pic>
      <p:pic>
        <p:nvPicPr>
          <p:cNvPr id="129"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131" name="DATA"/>
          <p:cNvSpPr txBox="1"/>
          <p:nvPr/>
        </p:nvSpPr>
        <p:spPr>
          <a:xfrm>
            <a:off x="751548" y="4809924"/>
            <a:ext cx="191102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700" b="0">
                <a:solidFill>
                  <a:srgbClr val="FFFFFF"/>
                </a:solidFill>
                <a:latin typeface="Herculanum"/>
                <a:ea typeface="Herculanum"/>
                <a:cs typeface="Herculanum"/>
                <a:sym typeface="Herculanum"/>
              </a:defRPr>
            </a:lvl1pPr>
          </a:lstStyle>
          <a:p>
            <a:r>
              <a:t>DATA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45" name="Text"/>
          <p:cNvSpPr txBox="1"/>
          <p:nvPr/>
        </p:nvSpPr>
        <p:spPr>
          <a:xfrm>
            <a:off x="3432780" y="3937982"/>
            <a:ext cx="9538745" cy="30258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246" name="OO-2ZS2H9iQ1lIW0zezUm0SEoKtj8_87MajMPXauea_iAP_bw4PADX5nOaryvQoMWwqF9GI7Qf-BSKY3a5vuB7NXaEOjIue51ha9juhKq0gHZfG0828PGI30rKqE1BWj-tcc_LkLeXCyi4nx4A.png" descr="OO-2ZS2H9iQ1lIW0zezUm0SEoKtj8_87MajMPXauea_iAP_bw4PADX5nOaryvQoMWwqF9GI7Qf-BSKY3a5vuB7NXaEOjIue51ha9juhKq0gHZfG0828PGI30rKqE1BWj-tcc_LkLeXCyi4nx4A.png"/>
          <p:cNvPicPr>
            <a:picLocks noChangeAspect="1"/>
          </p:cNvPicPr>
          <p:nvPr/>
        </p:nvPicPr>
        <p:blipFill>
          <a:blip r:embed="rId2"/>
          <a:stretch>
            <a:fillRect/>
          </a:stretch>
        </p:blipFill>
        <p:spPr>
          <a:xfrm>
            <a:off x="3432780" y="3937982"/>
            <a:ext cx="9437018" cy="2858112"/>
          </a:xfrm>
          <a:prstGeom prst="rect">
            <a:avLst/>
          </a:prstGeom>
          <a:ln w="12700">
            <a:miter lim="400000"/>
          </a:ln>
          <a:effectLst>
            <a:reflection stA="56470" endPos="40000" dir="5400000" sy="-100000" algn="bl" rotWithShape="0"/>
          </a:effectLst>
        </p:spPr>
      </p:pic>
      <p:sp>
        <p:nvSpPr>
          <p:cNvPr id="247"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51"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253" name="PROBLEM?"/>
          <p:cNvSpPr txBox="1"/>
          <p:nvPr/>
        </p:nvSpPr>
        <p:spPr>
          <a:xfrm>
            <a:off x="493746" y="2935075"/>
            <a:ext cx="2717755"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2000"/>
              </a:lnSpc>
              <a:defRPr sz="2067" b="0">
                <a:solidFill>
                  <a:srgbClr val="FFFFFF"/>
                </a:solidFill>
                <a:latin typeface="Herculanum"/>
                <a:ea typeface="Herculanum"/>
                <a:cs typeface="Herculanum"/>
                <a:sym typeface="Herculanum"/>
              </a:defRPr>
            </a:pPr>
            <a:r>
              <a:rPr dirty="0"/>
              <a:t>        </a:t>
            </a:r>
            <a:r>
              <a:rPr sz="3866" dirty="0"/>
              <a:t>PROBLEM</a:t>
            </a:r>
            <a:r>
              <a:rPr sz="4167" dirty="0"/>
              <a:t>?</a:t>
            </a:r>
          </a:p>
        </p:txBody>
      </p:sp>
      <p:sp>
        <p:nvSpPr>
          <p:cNvPr id="254" name="I need a program that will prompt the next word as and when I type a word.…"/>
          <p:cNvSpPr txBox="1"/>
          <p:nvPr/>
        </p:nvSpPr>
        <p:spPr>
          <a:xfrm>
            <a:off x="3553611" y="3049993"/>
            <a:ext cx="9252377" cy="5575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b="0" dirty="0"/>
              <a:t>I need a program that will prompt the next word as and when I type a word.</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T : </a:t>
            </a:r>
            <a:r>
              <a:rPr b="0" dirty="0"/>
              <a:t>Prompt the next word, when I type new word</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E: </a:t>
            </a:r>
            <a:r>
              <a:rPr b="0" dirty="0"/>
              <a:t>A corpus of commonly used English words and phrases</a:t>
            </a:r>
          </a:p>
          <a:p>
            <a:pPr marL="457200" indent="-317500" algn="l" defTabSz="457200">
              <a:lnSpc>
                <a:spcPct val="150000"/>
              </a:lnSpc>
              <a:buClr>
                <a:srgbClr val="000000"/>
              </a:buClr>
              <a:buSzPct val="145000"/>
              <a:buFont typeface="Helvetica"/>
              <a:buChar char="•"/>
              <a:defRPr sz="3000">
                <a:latin typeface="Helvetica"/>
                <a:ea typeface="Helvetica"/>
                <a:cs typeface="Helvetica"/>
                <a:sym typeface="Helvetica"/>
              </a:defRPr>
            </a:pPr>
            <a:r>
              <a:rPr dirty="0"/>
              <a:t>P : </a:t>
            </a:r>
            <a:r>
              <a:rPr b="0" dirty="0"/>
              <a:t>The number of correct words prompted considered as a percentage(learning accuracy)</a:t>
            </a:r>
            <a:br>
              <a:rPr b="0" dirty="0"/>
            </a:br>
            <a:endParaRPr b="0"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58" name="Similar Problems…"/>
          <p:cNvSpPr txBox="1"/>
          <p:nvPr/>
        </p:nvSpPr>
        <p:spPr>
          <a:xfrm>
            <a:off x="4481710" y="2813030"/>
            <a:ext cx="7363271" cy="4127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b="0" dirty="0"/>
              <a:t>Similar Problems</a:t>
            </a:r>
            <a:br>
              <a:rPr dirty="0"/>
            </a:br>
            <a:endParaRPr dirty="0"/>
          </a:p>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What other problems have you seen or can you think of that are similar to the problem that you are trying to solve?</a:t>
            </a:r>
          </a:p>
        </p:txBody>
      </p:sp>
      <p:grpSp>
        <p:nvGrpSpPr>
          <p:cNvPr id="261" name="CNTD…"/>
          <p:cNvGrpSpPr/>
          <p:nvPr/>
        </p:nvGrpSpPr>
        <p:grpSpPr>
          <a:xfrm>
            <a:off x="128917" y="454902"/>
            <a:ext cx="1316966" cy="588796"/>
            <a:chOff x="0" y="0"/>
            <a:chExt cx="1316964" cy="588795"/>
          </a:xfrm>
        </p:grpSpPr>
        <p:sp>
          <p:nvSpPr>
            <p:cNvPr id="260"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259" name="CNTD… CNTD…" descr="CNTD… CNTD…"/>
            <p:cNvPicPr>
              <a:picLocks/>
            </p:cNvPicPr>
            <p:nvPr/>
          </p:nvPicPr>
          <p:blipFill>
            <a:blip r:embed="rId2"/>
            <a:stretch>
              <a:fillRect/>
            </a:stretch>
          </p:blipFill>
          <p:spPr>
            <a:xfrm>
              <a:off x="0" y="0"/>
              <a:ext cx="1316965" cy="588796"/>
            </a:xfrm>
            <a:prstGeom prst="rect">
              <a:avLst/>
            </a:prstGeom>
            <a:effectLst/>
          </p:spPr>
        </p:pic>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65"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267" name="Why does the problem need to be solved?"/>
          <p:cNvSpPr txBox="1"/>
          <p:nvPr/>
        </p:nvSpPr>
        <p:spPr>
          <a:xfrm>
            <a:off x="798759" y="4369011"/>
            <a:ext cx="2143020" cy="1707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8400"/>
              </a:lnSpc>
              <a:defRPr sz="1979" b="0">
                <a:solidFill>
                  <a:srgbClr val="FFFFFF"/>
                </a:solidFill>
                <a:latin typeface="Herculanum"/>
                <a:ea typeface="Herculanum"/>
                <a:cs typeface="Herculanum"/>
                <a:sym typeface="Herculanum"/>
              </a:defRPr>
            </a:lvl1pPr>
          </a:lstStyle>
          <a:p>
            <a:pPr>
              <a:lnSpc>
                <a:spcPct val="150000"/>
              </a:lnSpc>
            </a:pPr>
            <a:r>
              <a:rPr sz="2400" dirty="0"/>
              <a:t>Why does the problem need to be solved?</a:t>
            </a:r>
          </a:p>
        </p:txBody>
      </p:sp>
      <p:sp>
        <p:nvSpPr>
          <p:cNvPr id="268" name="Does this problem solve any long standing business issues…"/>
          <p:cNvSpPr txBox="1"/>
          <p:nvPr/>
        </p:nvSpPr>
        <p:spPr>
          <a:xfrm>
            <a:off x="3781675" y="3814727"/>
            <a:ext cx="8803862" cy="4146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Does this problem solve any long standing business issues</a:t>
            </a:r>
            <a:br>
              <a:rPr dirty="0"/>
            </a:br>
            <a:endParaRPr dirty="0"/>
          </a:p>
          <a:p>
            <a:pPr marL="457200" indent="-317500" algn="l" defTabSz="457200">
              <a:lnSpc>
                <a:spcPct val="150000"/>
              </a:lnSpc>
              <a:buClr>
                <a:srgbClr val="000000"/>
              </a:buClr>
              <a:buSzPct val="145000"/>
              <a:buFont typeface="Helvetica"/>
              <a:buChar char="•"/>
              <a:defRPr sz="2967">
                <a:latin typeface="Helvetica"/>
                <a:ea typeface="Helvetica"/>
                <a:cs typeface="Helvetica"/>
                <a:sym typeface="Helvetica"/>
              </a:defRPr>
            </a:pPr>
            <a:r>
              <a:rPr dirty="0"/>
              <a:t>Understand the benefits of solving the problem</a:t>
            </a:r>
            <a:br>
              <a:rPr dirty="0"/>
            </a:br>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2" name="Oval Oval" descr="Oval Oval"/>
          <p:cNvPicPr>
            <a:picLocks/>
          </p:cNvPicPr>
          <p:nvPr/>
        </p:nvPicPr>
        <p:blipFill>
          <a:blip r:embed="rId3"/>
          <a:stretch>
            <a:fillRect/>
          </a:stretch>
        </p:blipFill>
        <p:spPr>
          <a:xfrm rot="6506688">
            <a:off x="5746841" y="2747028"/>
            <a:ext cx="4522984" cy="5023279"/>
          </a:xfrm>
          <a:prstGeom prst="rect">
            <a:avLst/>
          </a:prstGeom>
        </p:spPr>
      </p:pic>
      <p:sp>
        <p:nvSpPr>
          <p:cNvPr id="274" name="How would I Solve the problem?"/>
          <p:cNvSpPr txBox="1"/>
          <p:nvPr/>
        </p:nvSpPr>
        <p:spPr>
          <a:xfrm>
            <a:off x="6425641" y="4843987"/>
            <a:ext cx="3464918"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How would I Solve the problem? </a:t>
            </a:r>
          </a:p>
        </p:txBody>
      </p:sp>
      <p:sp>
        <p:nvSpPr>
          <p:cNvPr id="27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79" name="Oval Oval" descr="Oval Oval"/>
          <p:cNvPicPr>
            <a:picLocks/>
          </p:cNvPicPr>
          <p:nvPr/>
        </p:nvPicPr>
        <p:blipFill>
          <a:blip r:embed="rId2"/>
          <a:stretch>
            <a:fillRect/>
          </a:stretch>
        </p:blipFill>
        <p:spPr>
          <a:xfrm rot="6506688">
            <a:off x="301273" y="4017162"/>
            <a:ext cx="2856325" cy="2837747"/>
          </a:xfrm>
          <a:prstGeom prst="rect">
            <a:avLst/>
          </a:prstGeom>
        </p:spPr>
      </p:pic>
      <p:sp>
        <p:nvSpPr>
          <p:cNvPr id="281" name="ACTIVITES"/>
          <p:cNvSpPr txBox="1"/>
          <p:nvPr/>
        </p:nvSpPr>
        <p:spPr>
          <a:xfrm>
            <a:off x="460165" y="4321844"/>
            <a:ext cx="2672318" cy="1432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ct val="150000"/>
              </a:lnSpc>
              <a:defRPr sz="2067" b="0">
                <a:solidFill>
                  <a:srgbClr val="FFFFFF"/>
                </a:solidFill>
                <a:latin typeface="Herculanum"/>
                <a:ea typeface="Herculanum"/>
                <a:cs typeface="Herculanum"/>
                <a:sym typeface="Herculanum"/>
              </a:defRPr>
            </a:pPr>
            <a:r>
              <a:rPr dirty="0"/>
              <a:t>        </a:t>
            </a:r>
            <a:r>
              <a:rPr sz="4167" dirty="0"/>
              <a:t>ACTIVITES</a:t>
            </a:r>
          </a:p>
        </p:txBody>
      </p:sp>
      <p:sp>
        <p:nvSpPr>
          <p:cNvPr id="282" name="First Understand the type of data in the given input.…"/>
          <p:cNvSpPr txBox="1"/>
          <p:nvPr/>
        </p:nvSpPr>
        <p:spPr>
          <a:xfrm>
            <a:off x="3615038" y="2930966"/>
            <a:ext cx="9126548" cy="5589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First Understand the type of data in the given input.</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Explore the relationships amongst the data elements.</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Find the potential issues in the data and do the necessary remediation.</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Apply Preprocessing steps.</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Once the data is prepared for modelling ,the input data is divided into two parts Training data and the Test data.</a:t>
            </a:r>
          </a:p>
          <a:p>
            <a:pPr marL="457200" indent="-317500" algn="l" defTabSz="457200">
              <a:lnSpc>
                <a:spcPct val="150000"/>
              </a:lnSpc>
              <a:buClr>
                <a:srgbClr val="000000"/>
              </a:buClr>
              <a:buSzPct val="145000"/>
              <a:buFont typeface="Times New Roman"/>
              <a:buChar char="•"/>
              <a:defRPr>
                <a:latin typeface="Helvetica"/>
                <a:ea typeface="Helvetica"/>
                <a:cs typeface="Helvetica"/>
                <a:sym typeface="Helvetica"/>
              </a:defRPr>
            </a:pPr>
            <a:r>
              <a:rPr dirty="0"/>
              <a:t>Train the model based on the training data for learning problems and the performance of the model is evaluated.</a:t>
            </a:r>
            <a:br>
              <a:rPr dirty="0"/>
            </a:br>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86"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288" name="6 JARS"/>
          <p:cNvSpPr txBox="1"/>
          <p:nvPr/>
        </p:nvSpPr>
        <p:spPr>
          <a:xfrm>
            <a:off x="348180" y="4581701"/>
            <a:ext cx="2717755" cy="955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ct val="150000"/>
              </a:lnSpc>
              <a:defRPr sz="2067" b="0">
                <a:solidFill>
                  <a:srgbClr val="FFFFFF"/>
                </a:solidFill>
                <a:latin typeface="Herculanum"/>
                <a:ea typeface="Herculanum"/>
                <a:cs typeface="Herculanum"/>
                <a:sym typeface="Herculanum"/>
              </a:defRPr>
            </a:pPr>
            <a:r>
              <a:rPr dirty="0"/>
              <a:t>       </a:t>
            </a:r>
            <a:r>
              <a:rPr sz="4167" dirty="0"/>
              <a:t>6 JARS</a:t>
            </a:r>
          </a:p>
        </p:txBody>
      </p:sp>
      <p:sp>
        <p:nvSpPr>
          <p:cNvPr id="289" name="We divide Machine Learning into 6 jars.They are:…"/>
          <p:cNvSpPr txBox="1"/>
          <p:nvPr/>
        </p:nvSpPr>
        <p:spPr>
          <a:xfrm>
            <a:off x="3956159" y="3447477"/>
            <a:ext cx="8266899" cy="4705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50000"/>
              </a:lnSpc>
              <a:defRPr sz="2900">
                <a:latin typeface="Helvetica"/>
                <a:ea typeface="Helvetica"/>
                <a:cs typeface="Helvetica"/>
                <a:sym typeface="Helvetica"/>
              </a:defRPr>
            </a:pPr>
            <a:r>
              <a:rPr b="0" dirty="0"/>
              <a:t>We divide Machine Learning into 6 jars.</a:t>
            </a:r>
            <a:r>
              <a:rPr lang="en-US" b="0" dirty="0"/>
              <a:t> </a:t>
            </a:r>
            <a:r>
              <a:rPr b="0" dirty="0"/>
              <a:t>They are:</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Data</a:t>
            </a:r>
            <a:endParaRPr lang="en-US" dirty="0"/>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Tasks</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Model</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Loss</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Learning</a:t>
            </a:r>
          </a:p>
          <a:p>
            <a:pPr marL="457200" indent="-317500" algn="l" defTabSz="457200">
              <a:lnSpc>
                <a:spcPct val="150000"/>
              </a:lnSpc>
              <a:buClr>
                <a:srgbClr val="000000"/>
              </a:buClr>
              <a:buSzPct val="145000"/>
              <a:buFont typeface="Helvetica"/>
              <a:buChar char="•"/>
              <a:defRPr sz="2900">
                <a:latin typeface="Helvetica"/>
                <a:ea typeface="Helvetica"/>
                <a:cs typeface="Helvetica"/>
                <a:sym typeface="Helvetica"/>
              </a:defRPr>
            </a:pPr>
            <a:r>
              <a:rPr dirty="0"/>
              <a:t>Evaluation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93" name="Types of Machine Learning Systems"/>
          <p:cNvSpPr txBox="1"/>
          <p:nvPr/>
        </p:nvSpPr>
        <p:spPr>
          <a:xfrm>
            <a:off x="849169" y="4372285"/>
            <a:ext cx="2865053" cy="205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lvl1pPr algn="l" defTabSz="457200">
              <a:lnSpc>
                <a:spcPct val="150000"/>
              </a:lnSpc>
              <a:defRPr sz="2767" b="0">
                <a:solidFill>
                  <a:srgbClr val="FFFFFF"/>
                </a:solidFill>
                <a:latin typeface="Herculanum"/>
                <a:ea typeface="Herculanum"/>
                <a:cs typeface="Herculanum"/>
                <a:sym typeface="Herculanum"/>
              </a:defRPr>
            </a:lvl1pPr>
          </a:lstStyle>
          <a:p>
            <a:r>
              <a:t>Types of Machine Learning Systems</a:t>
            </a:r>
          </a:p>
        </p:txBody>
      </p:sp>
      <p:pic>
        <p:nvPicPr>
          <p:cNvPr id="294" name="Oval Oval" descr="Oval Oval"/>
          <p:cNvPicPr>
            <a:picLocks/>
          </p:cNvPicPr>
          <p:nvPr/>
        </p:nvPicPr>
        <p:blipFill>
          <a:blip r:embed="rId2"/>
          <a:stretch>
            <a:fillRect/>
          </a:stretch>
        </p:blipFill>
        <p:spPr>
          <a:xfrm rot="6506688">
            <a:off x="402768" y="4192827"/>
            <a:ext cx="3347367" cy="3314919"/>
          </a:xfrm>
          <a:prstGeom prst="rect">
            <a:avLst/>
          </a:prstGeom>
        </p:spPr>
      </p:pic>
      <p:sp>
        <p:nvSpPr>
          <p:cNvPr id="296" name="Whether or not they are trained with human supervision.…"/>
          <p:cNvSpPr txBox="1"/>
          <p:nvPr/>
        </p:nvSpPr>
        <p:spPr>
          <a:xfrm>
            <a:off x="3471950" y="2420664"/>
            <a:ext cx="9220397" cy="6859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or not they are trained with human supervision.</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or not they can learn incrementally on the fly[Online vs Batch Learning]</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Batch learning(Offline learning),the system is incapable of learning incrementally, it must be trained using all the available data, whereas Online Learning is not.</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Whether they work by simply comparing new data points to known data points, or instead detect patterns [Instance based versus model based].</a:t>
            </a:r>
            <a:br>
              <a:rPr sz="2300" dirty="0"/>
            </a:br>
            <a:endParaRPr sz="2300" dirty="0"/>
          </a:p>
          <a:p>
            <a:pPr marL="457200" indent="-317500" algn="l" defTabSz="457200">
              <a:lnSpc>
                <a:spcPct val="120000"/>
              </a:lnSpc>
              <a:buClr>
                <a:srgbClr val="000000"/>
              </a:buClr>
              <a:buSzPct val="145000"/>
              <a:buFont typeface="Times New Roman"/>
              <a:buChar char="•"/>
              <a:defRPr sz="2100">
                <a:latin typeface="Helvetica"/>
                <a:ea typeface="Helvetica"/>
                <a:cs typeface="Helvetica"/>
                <a:sym typeface="Helvetica"/>
              </a:defRPr>
            </a:pPr>
            <a:r>
              <a:rPr sz="2300" dirty="0"/>
              <a:t>Learning by heart is Instance based learning, or building a model from the set of examples is Model Based Learning.</a:t>
            </a:r>
            <a:br>
              <a:rPr sz="2300" dirty="0"/>
            </a:br>
            <a:endParaRPr sz="230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0" name="Oval Oval" descr="Oval Oval"/>
          <p:cNvPicPr>
            <a:picLocks/>
          </p:cNvPicPr>
          <p:nvPr/>
        </p:nvPicPr>
        <p:blipFill>
          <a:blip r:embed="rId3"/>
          <a:stretch>
            <a:fillRect/>
          </a:stretch>
        </p:blipFill>
        <p:spPr>
          <a:xfrm rot="6506688">
            <a:off x="278896" y="3803801"/>
            <a:ext cx="2856325" cy="2837747"/>
          </a:xfrm>
          <a:prstGeom prst="rect">
            <a:avLst/>
          </a:prstGeom>
        </p:spPr>
      </p:pic>
      <p:sp>
        <p:nvSpPr>
          <p:cNvPr id="302" name="DATA"/>
          <p:cNvSpPr txBox="1"/>
          <p:nvPr/>
        </p:nvSpPr>
        <p:spPr>
          <a:xfrm>
            <a:off x="784009" y="2290426"/>
            <a:ext cx="2717755" cy="3292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3400"/>
              </a:lnSpc>
              <a:defRPr sz="2067" b="0">
                <a:solidFill>
                  <a:srgbClr val="FFFFFF"/>
                </a:solidFill>
                <a:latin typeface="Herculanum"/>
                <a:ea typeface="Herculanum"/>
                <a:cs typeface="Herculanum"/>
                <a:sym typeface="Herculanum"/>
              </a:defRPr>
            </a:pPr>
            <a:r>
              <a:rPr dirty="0"/>
              <a:t>   </a:t>
            </a:r>
            <a:r>
              <a:rPr sz="5400" dirty="0"/>
              <a:t>    </a:t>
            </a:r>
            <a:endParaRPr lang="en-IN" sz="5400" dirty="0"/>
          </a:p>
          <a:p>
            <a:pPr lvl="2" indent="0" algn="l" defTabSz="457200">
              <a:lnSpc>
                <a:spcPts val="13400"/>
              </a:lnSpc>
              <a:defRPr sz="2067" b="0">
                <a:solidFill>
                  <a:srgbClr val="FFFFFF"/>
                </a:solidFill>
                <a:latin typeface="Herculanum"/>
                <a:ea typeface="Herculanum"/>
                <a:cs typeface="Herculanum"/>
                <a:sym typeface="Herculanum"/>
              </a:defRPr>
            </a:pPr>
            <a:r>
              <a:rPr sz="5400" dirty="0"/>
              <a:t>DATA</a:t>
            </a:r>
          </a:p>
        </p:txBody>
      </p:sp>
      <p:sp>
        <p:nvSpPr>
          <p:cNvPr id="303" name="Data might be of any form.Broadly it is categorised as:…"/>
          <p:cNvSpPr txBox="1"/>
          <p:nvPr/>
        </p:nvSpPr>
        <p:spPr>
          <a:xfrm>
            <a:off x="3481506" y="2455427"/>
            <a:ext cx="9526037"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900">
                <a:latin typeface="Helvetica"/>
                <a:ea typeface="Helvetica"/>
                <a:cs typeface="Helvetica"/>
                <a:sym typeface="Helvetica"/>
              </a:defRPr>
            </a:pPr>
            <a:r>
              <a:t>Data might be of any form.Broadly it is categorised as:</a:t>
            </a:r>
            <a:br/>
            <a:endParaRPr/>
          </a:p>
          <a:p>
            <a:pPr marL="457200" indent="-317500" algn="l" defTabSz="457200">
              <a:buClr>
                <a:srgbClr val="000000"/>
              </a:buClr>
              <a:buSzPct val="145000"/>
              <a:buFont typeface="Times New Roman"/>
              <a:buChar char="•"/>
              <a:defRPr sz="2900">
                <a:latin typeface="Helvetica"/>
                <a:ea typeface="Helvetica"/>
                <a:cs typeface="Helvetica"/>
                <a:sym typeface="Helvetica"/>
              </a:defRPr>
            </a:pPr>
            <a:r>
              <a:t>Qualitative(Categorical) and Quantitative(Numeric)</a:t>
            </a:r>
            <a:br/>
            <a:endParaRPr/>
          </a:p>
          <a:p>
            <a:pPr marL="457200" indent="-317500" algn="l" defTabSz="457200">
              <a:buClr>
                <a:srgbClr val="000000"/>
              </a:buClr>
              <a:buSzPct val="145000"/>
              <a:buFont typeface="Times New Roman"/>
              <a:buChar char="•"/>
              <a:defRPr sz="2900">
                <a:latin typeface="Helvetica"/>
                <a:ea typeface="Helvetica"/>
                <a:cs typeface="Helvetica"/>
                <a:sym typeface="Helvetica"/>
              </a:defRPr>
            </a:pPr>
            <a:r>
              <a:t>Nominal and Ordinal,Interval and Ratio.</a:t>
            </a:r>
          </a:p>
        </p:txBody>
      </p:sp>
      <p:sp>
        <p:nvSpPr>
          <p:cNvPr id="304" name="Text"/>
          <p:cNvSpPr txBox="1"/>
          <p:nvPr/>
        </p:nvSpPr>
        <p:spPr>
          <a:xfrm>
            <a:off x="6216381" y="5674836"/>
            <a:ext cx="3492501" cy="3545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a:p>
        </p:txBody>
      </p:sp>
      <p:pic>
        <p:nvPicPr>
          <p:cNvPr id="305" name="hOb8xKrurEe0he3mz0EVGrTAIGH5DJD91nyNQYFeb3S0ysp2pVnTV5Pi0wniP1qqoNZBBU9TUeMiMSjSwdr-aAkARVwM0zXvdSh1myKw3sk-z2siXFOjYwcZ2Kg_oJqw7QkOJVOptgnTPA0iUw.jpg" descr="hOb8xKrurEe0he3mz0EVGrTAIGH5DJD91nyNQYFeb3S0ysp2pVnTV5Pi0wniP1qqoNZBBU9TUeMiMSjSwdr-aAkARVwM0zXvdSh1myKw3sk-z2siXFOjYwcZ2Kg_oJqw7QkOJVOptgnTPA0iUw.jpg"/>
          <p:cNvPicPr>
            <a:picLocks noChangeAspect="1"/>
          </p:cNvPicPr>
          <p:nvPr/>
        </p:nvPicPr>
        <p:blipFill>
          <a:blip r:embed="rId4"/>
          <a:stretch>
            <a:fillRect/>
          </a:stretch>
        </p:blipFill>
        <p:spPr>
          <a:xfrm>
            <a:off x="6216381" y="5674836"/>
            <a:ext cx="3378201" cy="33782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9" name="Oval Oval" descr="Oval Oval"/>
          <p:cNvPicPr>
            <a:picLocks/>
          </p:cNvPicPr>
          <p:nvPr/>
        </p:nvPicPr>
        <p:blipFill>
          <a:blip r:embed="rId2"/>
          <a:stretch>
            <a:fillRect/>
          </a:stretch>
        </p:blipFill>
        <p:spPr>
          <a:xfrm rot="6506688">
            <a:off x="278896" y="3803801"/>
            <a:ext cx="2856325" cy="2837747"/>
          </a:xfrm>
          <a:prstGeom prst="rect">
            <a:avLst/>
          </a:prstGeom>
        </p:spPr>
      </p:pic>
      <p:sp>
        <p:nvSpPr>
          <p:cNvPr id="311" name="TASK"/>
          <p:cNvSpPr txBox="1"/>
          <p:nvPr/>
        </p:nvSpPr>
        <p:spPr>
          <a:xfrm>
            <a:off x="233881" y="4254499"/>
            <a:ext cx="271775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lnSpc>
                <a:spcPts val="13400"/>
              </a:lnSpc>
              <a:defRPr sz="2067" b="0">
                <a:solidFill>
                  <a:srgbClr val="FFFFFF"/>
                </a:solidFill>
                <a:latin typeface="Herculanum"/>
                <a:ea typeface="Herculanum"/>
                <a:cs typeface="Herculanum"/>
                <a:sym typeface="Herculanum"/>
              </a:defRPr>
            </a:pPr>
            <a:r>
              <a:rPr dirty="0"/>
              <a:t>   </a:t>
            </a:r>
            <a:r>
              <a:rPr sz="5400" dirty="0"/>
              <a:t>   TASK</a:t>
            </a:r>
          </a:p>
        </p:txBody>
      </p:sp>
      <p:sp>
        <p:nvSpPr>
          <p:cNvPr id="312" name="A definition of what our inputs and outputs are.…"/>
          <p:cNvSpPr txBox="1"/>
          <p:nvPr/>
        </p:nvSpPr>
        <p:spPr>
          <a:xfrm>
            <a:off x="3518412" y="3166785"/>
            <a:ext cx="9325311" cy="538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700">
                <a:latin typeface="Helvetica"/>
                <a:ea typeface="Helvetica"/>
                <a:cs typeface="Helvetica"/>
                <a:sym typeface="Helvetica"/>
              </a:defRPr>
            </a:pPr>
            <a:r>
              <a:t>A definition of what our inputs and outputs are.</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Prediction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Classification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Generation</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We mainly divide the dataset into two parts: train and test</a:t>
            </a:r>
            <a:br/>
            <a:endParaRPr/>
          </a:p>
          <a:p>
            <a:pPr marL="457200" indent="-317500" algn="l" defTabSz="457200">
              <a:buClr>
                <a:srgbClr val="000000"/>
              </a:buClr>
              <a:buSzPct val="145000"/>
              <a:buFont typeface="Times New Roman"/>
              <a:buChar char="•"/>
              <a:defRPr sz="2700">
                <a:latin typeface="Helvetica"/>
                <a:ea typeface="Helvetica"/>
                <a:cs typeface="Helvetica"/>
                <a:sym typeface="Helvetica"/>
              </a:defRPr>
            </a:pPr>
            <a:r>
              <a:t>At times we have Cross Validation set</a:t>
            </a:r>
            <a:b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5" name="Text"/>
          <p:cNvSpPr txBox="1"/>
          <p:nvPr/>
        </p:nvSpPr>
        <p:spPr>
          <a:xfrm>
            <a:off x="3409063" y="3028375"/>
            <a:ext cx="9605706" cy="4878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36" name="pGmrJrxYAkNfn66EvM_C-39Sl6aZGVI-qYMLMmLbiYIg1KOZ_j4KVF3MpSfiLJcBzfskkaHV11T5p87R5FVYvFpPDpaP4iHmHsyctfRPppdCJYuy42-6HXNThKxgEywB01DlgMDJAQVTrrsHoA.png" descr="pGmrJrxYAkNfn66EvM_C-39Sl6aZGVI-qYMLMmLbiYIg1KOZ_j4KVF3MpSfiLJcBzfskkaHV11T5p87R5FVYvFpPDpaP4iHmHsyctfRPppdCJYuy42-6HXNThKxgEywB01DlgMDJAQVTrrsHoA.png"/>
          <p:cNvPicPr>
            <a:picLocks noChangeAspect="1"/>
          </p:cNvPicPr>
          <p:nvPr/>
        </p:nvPicPr>
        <p:blipFill>
          <a:blip r:embed="rId2"/>
          <a:stretch>
            <a:fillRect/>
          </a:stretch>
        </p:blipFill>
        <p:spPr>
          <a:xfrm>
            <a:off x="3409063" y="3028375"/>
            <a:ext cx="9503979" cy="47111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ectangle"/>
          <p:cNvSpPr/>
          <p:nvPr/>
        </p:nvSpPr>
        <p:spPr>
          <a:xfrm>
            <a:off x="-25400" y="-63500"/>
            <a:ext cx="3464918" cy="9880600"/>
          </a:xfrm>
          <a:prstGeom prst="rect">
            <a:avLst/>
          </a:prstGeom>
          <a:solidFill>
            <a:schemeClr val="accent1">
              <a:lumOff val="-135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16" name="Text"/>
          <p:cNvSpPr txBox="1"/>
          <p:nvPr/>
        </p:nvSpPr>
        <p:spPr>
          <a:xfrm>
            <a:off x="3237452" y="2605900"/>
            <a:ext cx="9899760" cy="53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17" name="FyfmEGLG-D49hOXjmUwgFTeuZj5ikW2ITIvfQLLSrJLj-gd61IH0osYZNvKJWeRY2N22Xdnaol0XsZ3ce887gGpKlu7_oeN52zW44PyIUsrfDYt3ZtntVtyeujGdQtUzuZhTyy8U4mRr9qcv8g.png" descr="FyfmEGLG-D49hOXjmUwgFTeuZj5ikW2ITIvfQLLSrJLj-gd61IH0osYZNvKJWeRY2N22Xdnaol0XsZ3ce887gGpKlu7_oeN52zW44PyIUsrfDYt3ZtntVtyeujGdQtUzuZhTyy8U4mRr9qcv8g.png"/>
          <p:cNvPicPr>
            <a:picLocks noChangeAspect="1"/>
          </p:cNvPicPr>
          <p:nvPr/>
        </p:nvPicPr>
        <p:blipFill>
          <a:blip r:embed="rId2"/>
          <a:stretch>
            <a:fillRect/>
          </a:stretch>
        </p:blipFill>
        <p:spPr>
          <a:xfrm>
            <a:off x="3237452" y="2605900"/>
            <a:ext cx="9798033" cy="5222741"/>
          </a:xfrm>
          <a:prstGeom prst="rect">
            <a:avLst/>
          </a:prstGeom>
          <a:ln w="12700">
            <a:miter lim="400000"/>
          </a:ln>
          <a:effectLst>
            <a:reflection stA="50000" endPos="40000" dir="5400000" sy="-100000" algn="bl" rotWithShape="0"/>
          </a:effectLst>
        </p:spPr>
      </p:pic>
      <p:sp>
        <p:nvSpPr>
          <p:cNvPr id="31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
          <p:cNvSpPr txBox="1"/>
          <p:nvPr/>
        </p:nvSpPr>
        <p:spPr>
          <a:xfrm>
            <a:off x="4176581" y="1479859"/>
            <a:ext cx="7386891" cy="7517758"/>
          </a:xfrm>
          <a:prstGeom prst="rect">
            <a:avLst/>
          </a:prstGeom>
          <a:ln w="12700">
            <a:miter lim="400000"/>
          </a:ln>
          <a:effectLst>
            <a:reflection stA="975"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21" name="VyMrNss3pMFUOqdb0xRPupNBWYSaf4OwKwj5_J6BD4QdWgC9vqMqPW915nY03f3hdwlhCO0rFmEJWnb-iumNaOzG40p8wT-xP7VLhneikM3k6ECFsUwvFRC8D88NPkKrxqOSzvG8LPQ.png" descr="VyMrNss3pMFUOqdb0xRPupNBWYSaf4OwKwj5_J6BD4QdWgC9vqMqPW915nY03f3hdwlhCO0rFmEJWnb-iumNaOzG40p8wT-xP7VLhneikM3k6ECFsUwvFRC8D88NPkKrxqOSzvG8LPQ.png"/>
          <p:cNvPicPr>
            <a:picLocks noChangeAspect="1"/>
          </p:cNvPicPr>
          <p:nvPr/>
        </p:nvPicPr>
        <p:blipFill>
          <a:blip r:embed="rId2"/>
          <a:stretch>
            <a:fillRect/>
          </a:stretch>
        </p:blipFill>
        <p:spPr>
          <a:xfrm>
            <a:off x="4176580" y="1728069"/>
            <a:ext cx="7531715" cy="7598764"/>
          </a:xfrm>
          <a:prstGeom prst="rect">
            <a:avLst/>
          </a:prstGeom>
          <a:ln w="12700">
            <a:miter lim="400000"/>
          </a:ln>
        </p:spPr>
      </p:pic>
      <p:sp>
        <p:nvSpPr>
          <p:cNvPr id="322"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27" name="Supervised learning - Also called predictive learning. A machine predicts the class of unknown objects based on prior class-related information of similar objects.…"/>
          <p:cNvSpPr txBox="1"/>
          <p:nvPr/>
        </p:nvSpPr>
        <p:spPr>
          <a:xfrm>
            <a:off x="3492915" y="2559009"/>
            <a:ext cx="9350515" cy="625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Supervised learning - </a:t>
            </a:r>
            <a:r>
              <a:rPr b="0" dirty="0"/>
              <a:t>Also called predictive learning. A machine predicts the class of unknown objects based on prior class-related information of similar objects.</a:t>
            </a:r>
          </a:p>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Unsupervised learning - </a:t>
            </a:r>
            <a:r>
              <a:rPr b="0" dirty="0"/>
              <a:t>Also called descriptive learning. A machine finds patterns in unknown objects by grouping similar objects together, such as Clustering and Association Analysis</a:t>
            </a:r>
            <a:r>
              <a:rPr lang="en-IN" b="0" dirty="0"/>
              <a:t>.</a:t>
            </a:r>
            <a:endParaRPr b="0" dirty="0"/>
          </a:p>
          <a:p>
            <a:pPr marL="457200" indent="-317500" algn="l" defTabSz="457200">
              <a:lnSpc>
                <a:spcPct val="150000"/>
              </a:lnSpc>
              <a:buClr>
                <a:srgbClr val="000000"/>
              </a:buClr>
              <a:buSzPct val="145000"/>
              <a:buFont typeface="Times New Roman"/>
              <a:buChar char="•"/>
              <a:defRPr sz="2700">
                <a:latin typeface="Helvetica"/>
                <a:ea typeface="Helvetica"/>
                <a:cs typeface="Helvetica"/>
                <a:sym typeface="Helvetica"/>
              </a:defRPr>
            </a:pPr>
            <a:r>
              <a:rPr dirty="0"/>
              <a:t>Reinforcement learning - </a:t>
            </a:r>
            <a:r>
              <a:rPr b="0" dirty="0"/>
              <a:t>A machine learns to act on its own to achieve the given goals.</a:t>
            </a:r>
            <a:br>
              <a:rPr b="0" dirty="0"/>
            </a:br>
            <a:endParaRPr b="0" dirty="0"/>
          </a:p>
        </p:txBody>
      </p:sp>
      <p:pic>
        <p:nvPicPr>
          <p:cNvPr id="328" name="Oval Oval" descr="Oval Oval"/>
          <p:cNvPicPr>
            <a:picLocks/>
          </p:cNvPicPr>
          <p:nvPr/>
        </p:nvPicPr>
        <p:blipFill>
          <a:blip r:embed="rId2"/>
          <a:stretch>
            <a:fillRect/>
          </a:stretch>
        </p:blipFill>
        <p:spPr>
          <a:xfrm rot="6506688">
            <a:off x="106559" y="3664595"/>
            <a:ext cx="3200999" cy="3180098"/>
          </a:xfrm>
          <a:prstGeom prst="rect">
            <a:avLst/>
          </a:prstGeom>
        </p:spPr>
      </p:pic>
      <p:sp>
        <p:nvSpPr>
          <p:cNvPr id="330" name="SUPERVISED LEARNING"/>
          <p:cNvSpPr txBox="1"/>
          <p:nvPr/>
        </p:nvSpPr>
        <p:spPr>
          <a:xfrm>
            <a:off x="547871" y="4848670"/>
            <a:ext cx="271775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366" b="0">
                <a:solidFill>
                  <a:srgbClr val="FFFFFF"/>
                </a:solidFill>
                <a:latin typeface="Herculanum"/>
                <a:ea typeface="Herculanum"/>
                <a:cs typeface="Herculanum"/>
                <a:sym typeface="Herculanum"/>
              </a:defRPr>
            </a:pPr>
            <a:r>
              <a:t>SUPERVISED LEARNING</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
          <p:cNvSpPr txBox="1"/>
          <p:nvPr/>
        </p:nvSpPr>
        <p:spPr>
          <a:xfrm>
            <a:off x="3139996" y="3158978"/>
            <a:ext cx="9881820" cy="43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333" name="BsSFmZO-aijR4wEeDIAzkJ175ga4ofsvl6laGQBECU9qIwZsNLB3ctAFEMnHUstREFvZ3O7DB3X-Q5IFzXW9tDYguoBGCJBUwEUfPl7R0MwNm4AAkwRiunJ8WBiW-gzKFk2jY-co5eA6w3xWNw.png" descr="BsSFmZO-aijR4wEeDIAzkJ175ga4ofsvl6laGQBECU9qIwZsNLB3ctAFEMnHUstREFvZ3O7DB3X-Q5IFzXW9tDYguoBGCJBUwEUfPl7R0MwNm4AAkwRiunJ8WBiW-gzKFk2jY-co5eA6w3xWNw.png"/>
          <p:cNvPicPr>
            <a:picLocks noChangeAspect="1"/>
          </p:cNvPicPr>
          <p:nvPr/>
        </p:nvPicPr>
        <p:blipFill>
          <a:blip r:embed="rId2"/>
          <a:stretch>
            <a:fillRect/>
          </a:stretch>
        </p:blipFill>
        <p:spPr>
          <a:xfrm>
            <a:off x="3139996" y="3158978"/>
            <a:ext cx="9780093" cy="4191470"/>
          </a:xfrm>
          <a:prstGeom prst="rect">
            <a:avLst/>
          </a:prstGeom>
          <a:ln w="12700">
            <a:miter lim="400000"/>
          </a:ln>
          <a:effectLst>
            <a:reflection stA="19361" endPos="40000" dir="5400000" sy="-100000" algn="bl" rotWithShape="0"/>
          </a:effectLst>
        </p:spPr>
      </p:pic>
      <p:sp>
        <p:nvSpPr>
          <p:cNvPr id="334"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39" name="Predicting the results of a game…"/>
          <p:cNvSpPr txBox="1"/>
          <p:nvPr/>
        </p:nvSpPr>
        <p:spPr>
          <a:xfrm>
            <a:off x="3509587" y="3249859"/>
            <a:ext cx="9344569" cy="485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the results of a game</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whether a tumour is malignant or benign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Predicting the price of domains like real estate, stocks, etc</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Classifying texts such as classifying a set of emails as spam or non-spam</a:t>
            </a:r>
            <a:br/>
            <a:endParaRPr/>
          </a:p>
        </p:txBody>
      </p:sp>
      <p:pic>
        <p:nvPicPr>
          <p:cNvPr id="340" name="Oval Oval" descr="Oval Oval"/>
          <p:cNvPicPr>
            <a:picLocks/>
          </p:cNvPicPr>
          <p:nvPr/>
        </p:nvPicPr>
        <p:blipFill>
          <a:blip r:embed="rId2"/>
          <a:stretch>
            <a:fillRect/>
          </a:stretch>
        </p:blipFill>
        <p:spPr>
          <a:xfrm rot="6506688">
            <a:off x="106559" y="3664596"/>
            <a:ext cx="3200999" cy="3180097"/>
          </a:xfrm>
          <a:prstGeom prst="rect">
            <a:avLst/>
          </a:prstGeom>
        </p:spPr>
      </p:pic>
      <p:sp>
        <p:nvSpPr>
          <p:cNvPr id="342" name="SUPERVISED LEARNING"/>
          <p:cNvSpPr txBox="1"/>
          <p:nvPr/>
        </p:nvSpPr>
        <p:spPr>
          <a:xfrm>
            <a:off x="547871" y="4848670"/>
            <a:ext cx="2717755"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366" b="0">
                <a:solidFill>
                  <a:srgbClr val="FFFFFF"/>
                </a:solidFill>
                <a:latin typeface="Herculanum"/>
                <a:ea typeface="Herculanum"/>
                <a:cs typeface="Herculanum"/>
                <a:sym typeface="Herculanum"/>
              </a:defRPr>
            </a:pPr>
            <a:r>
              <a:t>SUPERVISED LEARNING</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 name="Picture 1">
            <a:extLst>
              <a:ext uri="{FF2B5EF4-FFF2-40B4-BE49-F238E27FC236}">
                <a16:creationId xmlns:a16="http://schemas.microsoft.com/office/drawing/2014/main" id="{668EBD90-DA65-4255-820D-7985924E13ED}"/>
              </a:ext>
            </a:extLst>
          </p:cNvPr>
          <p:cNvPicPr>
            <a:picLocks noChangeAspect="1"/>
          </p:cNvPicPr>
          <p:nvPr/>
        </p:nvPicPr>
        <p:blipFill>
          <a:blip r:embed="rId2"/>
          <a:stretch>
            <a:fillRect/>
          </a:stretch>
        </p:blipFill>
        <p:spPr>
          <a:xfrm>
            <a:off x="3439518" y="1743741"/>
            <a:ext cx="9374782" cy="7010541"/>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50" name="Oval Oval" descr="Oval Oval"/>
          <p:cNvPicPr>
            <a:picLocks/>
          </p:cNvPicPr>
          <p:nvPr/>
        </p:nvPicPr>
        <p:blipFill>
          <a:blip r:embed="rId2"/>
          <a:stretch>
            <a:fillRect/>
          </a:stretch>
        </p:blipFill>
        <p:spPr>
          <a:xfrm rot="6506688">
            <a:off x="-17751" y="3485596"/>
            <a:ext cx="3449619" cy="3427041"/>
          </a:xfrm>
          <a:prstGeom prst="rect">
            <a:avLst/>
          </a:prstGeom>
        </p:spPr>
      </p:pic>
      <p:sp>
        <p:nvSpPr>
          <p:cNvPr id="352" name="UNSUPERVISED LEARNING"/>
          <p:cNvSpPr txBox="1"/>
          <p:nvPr/>
        </p:nvSpPr>
        <p:spPr>
          <a:xfrm>
            <a:off x="146834" y="4977912"/>
            <a:ext cx="3268462" cy="1138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3366" b="0">
                <a:solidFill>
                  <a:srgbClr val="FFFFFF"/>
                </a:solidFill>
                <a:latin typeface="Herculanum"/>
                <a:ea typeface="Herculanum"/>
                <a:cs typeface="Herculanum"/>
                <a:sym typeface="Herculanum"/>
              </a:defRPr>
            </a:pPr>
            <a:r>
              <a:rPr dirty="0"/>
              <a:t>UNSUPERVISED LEARNING</a:t>
            </a:r>
          </a:p>
        </p:txBody>
      </p:sp>
      <p:sp>
        <p:nvSpPr>
          <p:cNvPr id="353" name="Finding patterns in the unknown objects by grouping similar objects.…"/>
          <p:cNvSpPr txBox="1"/>
          <p:nvPr/>
        </p:nvSpPr>
        <p:spPr>
          <a:xfrm>
            <a:off x="3580522" y="2618613"/>
            <a:ext cx="9280247" cy="5857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Finding patterns in the unknown objects by grouping similar objects.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Also called as Descriptive Learning</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No labels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err="1"/>
              <a:t>Clustering,Association</a:t>
            </a:r>
            <a:r>
              <a:rPr dirty="0"/>
              <a:t> Analysis</a:t>
            </a:r>
            <a:br>
              <a:rPr dirty="0"/>
            </a:b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 name="Picture 1">
            <a:extLst>
              <a:ext uri="{FF2B5EF4-FFF2-40B4-BE49-F238E27FC236}">
                <a16:creationId xmlns:a16="http://schemas.microsoft.com/office/drawing/2014/main" id="{732C6BF2-EAC5-4040-B438-FC774BEA06C0}"/>
              </a:ext>
            </a:extLst>
          </p:cNvPr>
          <p:cNvPicPr>
            <a:picLocks noChangeAspect="1"/>
          </p:cNvPicPr>
          <p:nvPr/>
        </p:nvPicPr>
        <p:blipFill>
          <a:blip r:embed="rId2"/>
          <a:stretch>
            <a:fillRect/>
          </a:stretch>
        </p:blipFill>
        <p:spPr>
          <a:xfrm>
            <a:off x="3439518" y="1928191"/>
            <a:ext cx="9431528" cy="7073645"/>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61" name="Oval Oval" descr="Oval Oval"/>
          <p:cNvPicPr>
            <a:picLocks/>
          </p:cNvPicPr>
          <p:nvPr/>
        </p:nvPicPr>
        <p:blipFill>
          <a:blip r:embed="rId2"/>
          <a:stretch>
            <a:fillRect/>
          </a:stretch>
        </p:blipFill>
        <p:spPr>
          <a:xfrm rot="6506688">
            <a:off x="-17751" y="3485596"/>
            <a:ext cx="3449619" cy="3427041"/>
          </a:xfrm>
          <a:prstGeom prst="rect">
            <a:avLst/>
          </a:prstGeom>
        </p:spPr>
      </p:pic>
      <p:sp>
        <p:nvSpPr>
          <p:cNvPr id="363" name="REINFORCEMENT LEARNING"/>
          <p:cNvSpPr txBox="1"/>
          <p:nvPr/>
        </p:nvSpPr>
        <p:spPr>
          <a:xfrm>
            <a:off x="-293522" y="4887428"/>
            <a:ext cx="3975761"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3066" b="0">
                <a:solidFill>
                  <a:srgbClr val="FFFFFF"/>
                </a:solidFill>
                <a:latin typeface="Herculanum"/>
                <a:ea typeface="Herculanum"/>
                <a:cs typeface="Herculanum"/>
                <a:sym typeface="Herculanum"/>
              </a:defRPr>
            </a:pPr>
            <a:r>
              <a:t>REINFORCEMENT LEARNING</a:t>
            </a:r>
          </a:p>
        </p:txBody>
      </p:sp>
      <p:sp>
        <p:nvSpPr>
          <p:cNvPr id="364" name="Goal-oriented algorithm…"/>
          <p:cNvSpPr txBox="1"/>
          <p:nvPr/>
        </p:nvSpPr>
        <p:spPr>
          <a:xfrm>
            <a:off x="3570918" y="2467712"/>
            <a:ext cx="9294778" cy="6465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Goal-oriented algorithm</a:t>
            </a:r>
          </a:p>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Learns to act on its own to achieve given goals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They can start from a blank slate, and under the right conditions they achieve superhuman performance.</a:t>
            </a:r>
          </a:p>
          <a:p>
            <a:pPr marL="457200" indent="-317500" algn="l" defTabSz="457200">
              <a:lnSpc>
                <a:spcPts val="7100"/>
              </a:lnSpc>
              <a:buClr>
                <a:srgbClr val="000000"/>
              </a:buClr>
              <a:buSzPct val="145000"/>
              <a:buFont typeface="Times New Roman"/>
              <a:buChar char="•"/>
              <a:defRPr sz="2800">
                <a:latin typeface="Helvetica"/>
                <a:ea typeface="Helvetica"/>
                <a:cs typeface="Helvetica"/>
                <a:sym typeface="Helvetica"/>
              </a:defRPr>
            </a:pPr>
            <a:r>
              <a:rPr dirty="0"/>
              <a:t>Self-Driving Cars,</a:t>
            </a:r>
            <a:r>
              <a:rPr lang="en-US" dirty="0"/>
              <a:t> </a:t>
            </a:r>
            <a:r>
              <a:rPr dirty="0"/>
              <a:t>Intelligent Robots, </a:t>
            </a:r>
            <a:r>
              <a:rPr lang="en-US" dirty="0"/>
              <a:t> </a:t>
            </a:r>
            <a:r>
              <a:rPr dirty="0" err="1"/>
              <a:t>AlphaGO</a:t>
            </a:r>
            <a:r>
              <a:rPr dirty="0"/>
              <a:t> Zero(latest version of Google’s Deep Mind)</a:t>
            </a:r>
            <a:br>
              <a:rPr dirty="0"/>
            </a:b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 name="Picture 1">
            <a:extLst>
              <a:ext uri="{FF2B5EF4-FFF2-40B4-BE49-F238E27FC236}">
                <a16:creationId xmlns:a16="http://schemas.microsoft.com/office/drawing/2014/main" id="{F6B9CDED-6C54-4DC2-A8F8-CF737F4CBC1C}"/>
              </a:ext>
            </a:extLst>
          </p:cNvPr>
          <p:cNvPicPr>
            <a:picLocks noChangeAspect="1"/>
          </p:cNvPicPr>
          <p:nvPr/>
        </p:nvPicPr>
        <p:blipFill>
          <a:blip r:embed="rId2"/>
          <a:stretch>
            <a:fillRect/>
          </a:stretch>
        </p:blipFill>
        <p:spPr>
          <a:xfrm>
            <a:off x="3439518" y="1785420"/>
            <a:ext cx="9565282" cy="71170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p:cNvSpPr/>
          <p:nvPr/>
        </p:nvSpPr>
        <p:spPr>
          <a:xfrm>
            <a:off x="-25400" y="0"/>
            <a:ext cx="3464918" cy="9753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0" name="Data can be any character, number, images, word text which is raw and unorganised.…"/>
          <p:cNvSpPr txBox="1"/>
          <p:nvPr/>
        </p:nvSpPr>
        <p:spPr>
          <a:xfrm>
            <a:off x="3655578" y="2768850"/>
            <a:ext cx="8908027" cy="521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Data can be any character, number, images, word text which is raw and </a:t>
            </a:r>
            <a:r>
              <a:rPr sz="2800" b="0" dirty="0" err="1"/>
              <a:t>unorgani</a:t>
            </a:r>
            <a:r>
              <a:rPr lang="en-IN" sz="2800" b="0" dirty="0"/>
              <a:t>z</a:t>
            </a:r>
            <a:r>
              <a:rPr sz="2800" b="0" dirty="0"/>
              <a:t>ed.</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It can be considered as raw facts, which is input to the computer.</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Whereas Information is created from data.</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It is an output from a Computer</a:t>
            </a:r>
          </a:p>
          <a:p>
            <a:pPr marL="457200" indent="-317500" algn="l" defTabSz="457200">
              <a:lnSpc>
                <a:spcPct val="150000"/>
              </a:lnSpc>
              <a:buClr>
                <a:srgbClr val="000000"/>
              </a:buClr>
              <a:buSzPct val="145000"/>
              <a:buFont typeface="Helvetica"/>
              <a:buChar char="•"/>
              <a:defRPr sz="3300">
                <a:latin typeface="Helvetica"/>
                <a:ea typeface="Helvetica"/>
                <a:cs typeface="Helvetica"/>
                <a:sym typeface="Helvetica"/>
              </a:defRPr>
            </a:pPr>
            <a:r>
              <a:rPr sz="2800" b="0" dirty="0"/>
              <a:t>Data alone can never be significant. But information is always important by itself</a:t>
            </a:r>
          </a:p>
        </p:txBody>
      </p:sp>
      <p:pic>
        <p:nvPicPr>
          <p:cNvPr id="141" name="Oval Oval" descr="Oval Oval"/>
          <p:cNvPicPr>
            <a:picLocks/>
          </p:cNvPicPr>
          <p:nvPr/>
        </p:nvPicPr>
        <p:blipFill>
          <a:blip r:embed="rId2"/>
          <a:stretch>
            <a:fillRect/>
          </a:stretch>
        </p:blipFill>
        <p:spPr>
          <a:xfrm rot="6506688">
            <a:off x="102718" y="3607510"/>
            <a:ext cx="3208681" cy="3037900"/>
          </a:xfrm>
          <a:prstGeom prst="rect">
            <a:avLst/>
          </a:prstGeom>
        </p:spPr>
      </p:pic>
      <p:sp>
        <p:nvSpPr>
          <p:cNvPr id="143" name="DATA…"/>
          <p:cNvSpPr txBox="1"/>
          <p:nvPr/>
        </p:nvSpPr>
        <p:spPr>
          <a:xfrm>
            <a:off x="278290" y="4554959"/>
            <a:ext cx="2857537"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0">
                <a:solidFill>
                  <a:srgbClr val="FFFFFF"/>
                </a:solidFill>
                <a:latin typeface="Herculanum"/>
                <a:ea typeface="Herculanum"/>
                <a:cs typeface="Herculanum"/>
                <a:sym typeface="Herculanum"/>
              </a:defRPr>
            </a:pPr>
            <a:r>
              <a:t>DATA</a:t>
            </a:r>
          </a:p>
          <a:p>
            <a:pPr>
              <a:defRPr sz="2200" b="0">
                <a:solidFill>
                  <a:srgbClr val="FFFFFF"/>
                </a:solidFill>
                <a:latin typeface="Herculanum"/>
                <a:ea typeface="Herculanum"/>
                <a:cs typeface="Herculanum"/>
                <a:sym typeface="Herculanum"/>
              </a:defRPr>
            </a:pPr>
            <a:r>
              <a:t>Vs</a:t>
            </a:r>
          </a:p>
          <a:p>
            <a:pPr>
              <a:defRPr sz="3000" b="0">
                <a:solidFill>
                  <a:srgbClr val="FFFFFF"/>
                </a:solidFill>
                <a:latin typeface="Herculanum"/>
                <a:ea typeface="Herculanum"/>
                <a:cs typeface="Herculanum"/>
                <a:sym typeface="Herculanum"/>
              </a:defRPr>
            </a:pPr>
            <a:r>
              <a:t>Information</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72" name="Oval Oval" descr="Oval Oval"/>
          <p:cNvPicPr>
            <a:picLocks/>
          </p:cNvPicPr>
          <p:nvPr/>
        </p:nvPicPr>
        <p:blipFill>
          <a:blip r:embed="rId2"/>
          <a:stretch>
            <a:fillRect/>
          </a:stretch>
        </p:blipFill>
        <p:spPr>
          <a:xfrm rot="6506688">
            <a:off x="-17751" y="3485596"/>
            <a:ext cx="3449619" cy="3427041"/>
          </a:xfrm>
          <a:prstGeom prst="rect">
            <a:avLst/>
          </a:prstGeom>
        </p:spPr>
      </p:pic>
      <p:sp>
        <p:nvSpPr>
          <p:cNvPr id="374" name="AlphaGo Zero"/>
          <p:cNvSpPr txBox="1"/>
          <p:nvPr/>
        </p:nvSpPr>
        <p:spPr>
          <a:xfrm>
            <a:off x="108647" y="4159997"/>
            <a:ext cx="3975762" cy="1255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10800"/>
              </a:lnSpc>
              <a:defRPr sz="3366" b="0">
                <a:solidFill>
                  <a:srgbClr val="FFFFFF"/>
                </a:solidFill>
                <a:latin typeface="Herculanum"/>
                <a:ea typeface="Herculanum"/>
                <a:cs typeface="Herculanum"/>
                <a:sym typeface="Herculanum"/>
              </a:defRPr>
            </a:lvl1pPr>
          </a:lstStyle>
          <a:p>
            <a:r>
              <a:rPr lang="en-IN" dirty="0"/>
              <a:t>   </a:t>
            </a:r>
            <a:r>
              <a:rPr dirty="0"/>
              <a:t>AlphaGo Zero</a:t>
            </a:r>
          </a:p>
        </p:txBody>
      </p:sp>
      <p:sp>
        <p:nvSpPr>
          <p:cNvPr id="375" name="DeepMind…"/>
          <p:cNvSpPr txBox="1"/>
          <p:nvPr/>
        </p:nvSpPr>
        <p:spPr>
          <a:xfrm>
            <a:off x="3645659" y="2216021"/>
            <a:ext cx="9286394" cy="7149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DeepMind</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The first computer program to defeat a world champion at the ancient Chinese game of Go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Arguably</a:t>
            </a:r>
            <a:r>
              <a:rPr dirty="0"/>
              <a:t> the strongest Go player in history.</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Previous versions of AlphaGo initially trained on thousands of human amateur and professional games to learn how to play Go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Zero skips this step and learns to play simply by playing games against itself, starting from completely random play.</a:t>
            </a:r>
            <a:br>
              <a:rPr dirty="0"/>
            </a:br>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9" name="Loss functions are very important.…"/>
          <p:cNvSpPr txBox="1"/>
          <p:nvPr/>
        </p:nvSpPr>
        <p:spPr>
          <a:xfrm>
            <a:off x="3636909" y="3107024"/>
            <a:ext cx="9262508" cy="6714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Loss functions are very important.</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Measured during our training</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A measure of error</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Intuitions about our model</a:t>
            </a:r>
          </a:p>
          <a:p>
            <a:pPr marL="457200"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b="0" dirty="0"/>
              <a:t>Some common loss functions:</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MSE</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Cross entropy loss</a:t>
            </a:r>
          </a:p>
          <a:p>
            <a:pPr marL="1371600" lvl="2" indent="-317500" algn="l" defTabSz="457200">
              <a:lnSpc>
                <a:spcPct val="150000"/>
              </a:lnSpc>
              <a:buClr>
                <a:srgbClr val="000000"/>
              </a:buClr>
              <a:buSzPct val="145000"/>
              <a:buFont typeface="Times New Roman"/>
              <a:buChar char="▪"/>
              <a:defRPr sz="2900">
                <a:latin typeface="Helvetica"/>
                <a:ea typeface="Helvetica"/>
                <a:cs typeface="Helvetica"/>
                <a:sym typeface="Helvetica"/>
              </a:defRPr>
            </a:pPr>
            <a:r>
              <a:rPr dirty="0"/>
              <a:t>KL divergence</a:t>
            </a:r>
            <a:br>
              <a:rPr dirty="0"/>
            </a:br>
            <a:endParaRPr dirty="0"/>
          </a:p>
          <a:p>
            <a:pPr marL="1371600" indent="-1371600" algn="l" defTabSz="457200">
              <a:lnSpc>
                <a:spcPct val="150000"/>
              </a:lnSpc>
              <a:tabLst>
                <a:tab pos="1054100" algn="l"/>
                <a:tab pos="1371600" algn="l"/>
              </a:tabLst>
              <a:defRPr sz="2900">
                <a:latin typeface="Helvetica"/>
                <a:ea typeface="Helvetica"/>
                <a:cs typeface="Helvetica"/>
                <a:sym typeface="Helvetica"/>
              </a:defRPr>
            </a:pPr>
            <a:endParaRPr dirty="0"/>
          </a:p>
        </p:txBody>
      </p:sp>
      <p:pic>
        <p:nvPicPr>
          <p:cNvPr id="380" name="Oval Oval" descr="Oval Oval"/>
          <p:cNvPicPr>
            <a:picLocks/>
          </p:cNvPicPr>
          <p:nvPr/>
        </p:nvPicPr>
        <p:blipFill>
          <a:blip r:embed="rId2"/>
          <a:stretch>
            <a:fillRect/>
          </a:stretch>
        </p:blipFill>
        <p:spPr>
          <a:xfrm rot="6506688">
            <a:off x="106559" y="3664596"/>
            <a:ext cx="3200999" cy="3180097"/>
          </a:xfrm>
          <a:prstGeom prst="rect">
            <a:avLst/>
          </a:prstGeom>
        </p:spPr>
      </p:pic>
      <p:sp>
        <p:nvSpPr>
          <p:cNvPr id="382" name="LOSS"/>
          <p:cNvSpPr txBox="1"/>
          <p:nvPr/>
        </p:nvSpPr>
        <p:spPr>
          <a:xfrm>
            <a:off x="1004053" y="4581543"/>
            <a:ext cx="2717755"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4867" b="0">
                <a:solidFill>
                  <a:srgbClr val="FFFFFF"/>
                </a:solidFill>
                <a:latin typeface="Herculanum"/>
                <a:ea typeface="Herculanum"/>
                <a:cs typeface="Herculanum"/>
                <a:sym typeface="Herculanum"/>
              </a:defRPr>
            </a:pPr>
            <a:r>
              <a:rPr dirty="0"/>
              <a:t>LOSS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86" name="Oval Oval" descr="Oval Oval"/>
          <p:cNvPicPr>
            <a:picLocks/>
          </p:cNvPicPr>
          <p:nvPr/>
        </p:nvPicPr>
        <p:blipFill>
          <a:blip r:embed="rId2"/>
          <a:stretch>
            <a:fillRect/>
          </a:stretch>
        </p:blipFill>
        <p:spPr>
          <a:xfrm rot="6506688">
            <a:off x="106559" y="3664596"/>
            <a:ext cx="3200999" cy="3180097"/>
          </a:xfrm>
          <a:prstGeom prst="rect">
            <a:avLst/>
          </a:prstGeom>
        </p:spPr>
      </p:pic>
      <p:sp>
        <p:nvSpPr>
          <p:cNvPr id="388" name="Evaluation"/>
          <p:cNvSpPr txBox="1"/>
          <p:nvPr/>
        </p:nvSpPr>
        <p:spPr>
          <a:xfrm>
            <a:off x="256890" y="5069145"/>
            <a:ext cx="3464918" cy="682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766" b="0">
                <a:solidFill>
                  <a:srgbClr val="FFFFFF"/>
                </a:solidFill>
                <a:latin typeface="Herculanum"/>
                <a:ea typeface="Herculanum"/>
                <a:cs typeface="Herculanum"/>
                <a:sym typeface="Herculanum"/>
              </a:defRPr>
            </a:pPr>
            <a:r>
              <a:rPr lang="en-IN" dirty="0"/>
              <a:t>   </a:t>
            </a:r>
            <a:r>
              <a:rPr dirty="0"/>
              <a:t>Evaluation</a:t>
            </a:r>
          </a:p>
        </p:txBody>
      </p:sp>
      <p:sp>
        <p:nvSpPr>
          <p:cNvPr id="389" name="We are done with training…"/>
          <p:cNvSpPr txBox="1"/>
          <p:nvPr/>
        </p:nvSpPr>
        <p:spPr>
          <a:xfrm>
            <a:off x="3569455" y="2633014"/>
            <a:ext cx="9375213"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We are done with training</a:t>
            </a:r>
            <a:br>
              <a:rPr b="0" dirty="0"/>
            </a:br>
            <a:endParaRPr b="0" dirty="0"/>
          </a:p>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We see how good our model is.</a:t>
            </a:r>
            <a:br>
              <a:rPr b="0" dirty="0"/>
            </a:br>
            <a:endParaRPr b="0" dirty="0"/>
          </a:p>
          <a:p>
            <a:pPr marL="457200" indent="-317500" algn="l" defTabSz="457200">
              <a:buClr>
                <a:srgbClr val="000000"/>
              </a:buClr>
              <a:buSzPct val="145000"/>
              <a:buFont typeface="Times New Roman"/>
              <a:buChar char="•"/>
              <a:defRPr sz="2800">
                <a:latin typeface="Helvetica"/>
                <a:ea typeface="Helvetica"/>
                <a:cs typeface="Helvetica"/>
                <a:sym typeface="Helvetica"/>
              </a:defRPr>
            </a:pPr>
            <a:r>
              <a:rPr b="0" dirty="0"/>
              <a:t>Different Evaluation metrics:</a:t>
            </a:r>
          </a:p>
          <a:p>
            <a:pPr algn="l" defTabSz="457200">
              <a:defRPr sz="2800">
                <a:latin typeface="Helvetica"/>
                <a:ea typeface="Helvetica"/>
                <a:cs typeface="Helvetica"/>
                <a:sym typeface="Helvetica"/>
              </a:defRPr>
            </a:pP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F1 score</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Precision and Recall</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Accuracy</a:t>
            </a:r>
            <a:br>
              <a:rPr dirty="0"/>
            </a:br>
            <a:endParaRPr dirty="0"/>
          </a:p>
          <a:p>
            <a:pPr marL="1371600" lvl="2" indent="-317500" algn="l" defTabSz="457200">
              <a:buClr>
                <a:srgbClr val="000000"/>
              </a:buClr>
              <a:buSzPct val="145000"/>
              <a:buFont typeface="Times New Roman"/>
              <a:buChar char="▪"/>
              <a:defRPr sz="2800">
                <a:latin typeface="Helvetica"/>
                <a:ea typeface="Helvetica"/>
                <a:cs typeface="Helvetica"/>
                <a:sym typeface="Helvetica"/>
              </a:defRPr>
            </a:pPr>
            <a:r>
              <a:rPr dirty="0"/>
              <a:t>Confusion matrix</a:t>
            </a:r>
            <a:br>
              <a:rPr dirty="0"/>
            </a:br>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93" name="Oval Oval" descr="Oval Oval"/>
          <p:cNvPicPr>
            <a:picLocks/>
          </p:cNvPicPr>
          <p:nvPr/>
        </p:nvPicPr>
        <p:blipFill>
          <a:blip r:embed="rId2"/>
          <a:stretch>
            <a:fillRect/>
          </a:stretch>
        </p:blipFill>
        <p:spPr>
          <a:xfrm rot="6506688">
            <a:off x="-59479" y="3421760"/>
            <a:ext cx="3533075" cy="3509935"/>
          </a:xfrm>
          <a:prstGeom prst="rect">
            <a:avLst/>
          </a:prstGeom>
        </p:spPr>
      </p:pic>
      <p:sp>
        <p:nvSpPr>
          <p:cNvPr id="395" name="Confusion Matrix"/>
          <p:cNvSpPr txBox="1"/>
          <p:nvPr/>
        </p:nvSpPr>
        <p:spPr>
          <a:xfrm>
            <a:off x="-25401" y="4396592"/>
            <a:ext cx="3464919"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defTabSz="457200">
              <a:defRPr sz="4867" b="0">
                <a:solidFill>
                  <a:srgbClr val="FFFFFF"/>
                </a:solidFill>
                <a:latin typeface="Herculanum"/>
                <a:ea typeface="Herculanum"/>
                <a:cs typeface="Herculanum"/>
                <a:sym typeface="Herculanum"/>
              </a:defRPr>
            </a:pPr>
            <a:r>
              <a:rPr dirty="0"/>
              <a:t>Confusion Matrix</a:t>
            </a:r>
          </a:p>
        </p:txBody>
      </p:sp>
      <p:sp>
        <p:nvSpPr>
          <p:cNvPr id="396" name="Text"/>
          <p:cNvSpPr txBox="1"/>
          <p:nvPr/>
        </p:nvSpPr>
        <p:spPr>
          <a:xfrm>
            <a:off x="3658736" y="2287830"/>
            <a:ext cx="8362334" cy="6353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a:p>
        </p:txBody>
      </p:sp>
      <p:pic>
        <p:nvPicPr>
          <p:cNvPr id="397" name="aeAnfxTJOrpKZfYgqmsgDsMDchpAhgcp2asSvzsAZKJSj7Wn3euUrY00bcRecENd_w_3vquiBnuPQmKqwO9yqyTLKApHdPhvPHj8Y5GU9-Zm30xlSAiFZrl_Z5g-GpdedLF8QIy5qvStWNY9Uw.png" descr="aeAnfxTJOrpKZfYgqmsgDsMDchpAhgcp2asSvzsAZKJSj7Wn3euUrY00bcRecENd_w_3vquiBnuPQmKqwO9yqyTLKApHdPhvPHj8Y5GU9-Zm30xlSAiFZrl_Z5g-GpdedLF8QIy5qvStWNY9Uw.png"/>
          <p:cNvPicPr>
            <a:picLocks noChangeAspect="1"/>
          </p:cNvPicPr>
          <p:nvPr/>
        </p:nvPicPr>
        <p:blipFill>
          <a:blip r:embed="rId3"/>
          <a:stretch>
            <a:fillRect/>
          </a:stretch>
        </p:blipFill>
        <p:spPr>
          <a:xfrm>
            <a:off x="3658736" y="2287830"/>
            <a:ext cx="8248034" cy="618602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01" name="Text"/>
          <p:cNvSpPr txBox="1"/>
          <p:nvPr/>
        </p:nvSpPr>
        <p:spPr>
          <a:xfrm>
            <a:off x="288021" y="5013770"/>
            <a:ext cx="34649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indent="0" algn="l" defTabSz="457200">
              <a:defRPr sz="3766" b="0">
                <a:solidFill>
                  <a:srgbClr val="FFFFFF"/>
                </a:solidFill>
                <a:latin typeface="Herculanum"/>
                <a:ea typeface="Herculanum"/>
                <a:cs typeface="Herculanum"/>
                <a:sym typeface="Herculanum"/>
              </a:defRPr>
            </a:pPr>
            <a:endParaRPr/>
          </a:p>
        </p:txBody>
      </p:sp>
      <p:sp>
        <p:nvSpPr>
          <p:cNvPr id="402" name="The model predicted win and the team won (TP)…"/>
          <p:cNvSpPr txBox="1"/>
          <p:nvPr/>
        </p:nvSpPr>
        <p:spPr>
          <a:xfrm>
            <a:off x="3481912" y="4221790"/>
            <a:ext cx="9130162" cy="363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win and the team won (TP)</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win and the team lost(FP)</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loss and the team won(FN)</a:t>
            </a:r>
            <a:br>
              <a:rPr dirty="0"/>
            </a:br>
            <a:endParaRPr dirty="0"/>
          </a:p>
          <a:p>
            <a:pPr marL="457200" indent="-317500" algn="l" defTabSz="457200">
              <a:buClr>
                <a:srgbClr val="000000"/>
              </a:buClr>
              <a:buSzPct val="145000"/>
              <a:buFont typeface="Helvetica"/>
              <a:buChar char="•"/>
              <a:defRPr sz="2867">
                <a:latin typeface="Helvetica"/>
                <a:ea typeface="Helvetica"/>
                <a:cs typeface="Helvetica"/>
                <a:sym typeface="Helvetica"/>
              </a:defRPr>
            </a:pPr>
            <a:r>
              <a:rPr dirty="0"/>
              <a:t>The model predicted loss and the team lost(TN)</a:t>
            </a:r>
            <a:br>
              <a:rPr dirty="0"/>
            </a:br>
            <a:endParaRPr dirty="0"/>
          </a:p>
        </p:txBody>
      </p:sp>
      <p:grpSp>
        <p:nvGrpSpPr>
          <p:cNvPr id="405" name="CNTD…"/>
          <p:cNvGrpSpPr/>
          <p:nvPr/>
        </p:nvGrpSpPr>
        <p:grpSpPr>
          <a:xfrm>
            <a:off x="128917" y="454902"/>
            <a:ext cx="1316966" cy="588796"/>
            <a:chOff x="0" y="0"/>
            <a:chExt cx="1316964" cy="588795"/>
          </a:xfrm>
        </p:grpSpPr>
        <p:sp>
          <p:nvSpPr>
            <p:cNvPr id="404"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03" name="CNTD… CNTD…" descr="CNTD… CNTD…"/>
            <p:cNvPicPr>
              <a:picLocks/>
            </p:cNvPicPr>
            <p:nvPr/>
          </p:nvPicPr>
          <p:blipFill>
            <a:blip r:embed="rId2"/>
            <a:stretch>
              <a:fillRect/>
            </a:stretch>
          </p:blipFill>
          <p:spPr>
            <a:xfrm>
              <a:off x="0" y="0"/>
              <a:ext cx="1316965" cy="588796"/>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09" name="Oval Oval" descr="Oval Oval"/>
          <p:cNvPicPr>
            <a:picLocks/>
          </p:cNvPicPr>
          <p:nvPr/>
        </p:nvPicPr>
        <p:blipFill>
          <a:blip r:embed="rId2"/>
          <a:stretch>
            <a:fillRect/>
          </a:stretch>
        </p:blipFill>
        <p:spPr>
          <a:xfrm rot="6506688">
            <a:off x="-59479" y="3421760"/>
            <a:ext cx="3533075" cy="3509935"/>
          </a:xfrm>
          <a:prstGeom prst="rect">
            <a:avLst/>
          </a:prstGeom>
        </p:spPr>
      </p:pic>
      <p:sp>
        <p:nvSpPr>
          <p:cNvPr id="411" name="Model Accuracy"/>
          <p:cNvSpPr txBox="1"/>
          <p:nvPr/>
        </p:nvSpPr>
        <p:spPr>
          <a:xfrm>
            <a:off x="0" y="4325826"/>
            <a:ext cx="346491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10400"/>
              </a:lnSpc>
              <a:defRPr sz="2900" b="0">
                <a:solidFill>
                  <a:srgbClr val="FFFFFF"/>
                </a:solidFill>
                <a:latin typeface="Herculanum"/>
                <a:ea typeface="Herculanum"/>
                <a:cs typeface="Herculanum"/>
                <a:sym typeface="Herculanum"/>
              </a:defRPr>
            </a:pPr>
            <a:r>
              <a:rPr dirty="0"/>
              <a:t>Model Accuracy</a:t>
            </a:r>
          </a:p>
          <a:p>
            <a:pPr lvl="2" indent="0" defTabSz="457200">
              <a:defRPr sz="2800" b="0">
                <a:solidFill>
                  <a:srgbClr val="FFFFFF"/>
                </a:solidFill>
                <a:latin typeface="Herculanum"/>
                <a:ea typeface="Herculanum"/>
                <a:cs typeface="Herculanum"/>
                <a:sym typeface="Herculanum"/>
              </a:defRPr>
            </a:pPr>
            <a:endParaRPr dirty="0"/>
          </a:p>
        </p:txBody>
      </p:sp>
      <p:sp>
        <p:nvSpPr>
          <p:cNvPr id="412" name="Model accuracy = TP+TN / TP+FP+FN+TN…"/>
          <p:cNvSpPr txBox="1"/>
          <p:nvPr/>
        </p:nvSpPr>
        <p:spPr>
          <a:xfrm>
            <a:off x="3556341" y="2259440"/>
            <a:ext cx="943651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Model accuracy = TP+TN / TP+FP+FN+TN</a:t>
            </a:r>
            <a:br/>
            <a:endParaRPr/>
          </a:p>
          <a:p>
            <a:pPr marL="609600" lvl="5" indent="0" defTabSz="457200">
              <a:defRPr sz="2800">
                <a:latin typeface="Helvetica"/>
                <a:ea typeface="Helvetica"/>
                <a:cs typeface="Helvetica"/>
                <a:sym typeface="Helvetica"/>
              </a:defRPr>
            </a:pPr>
            <a:r>
              <a:t>          Actual win      Actual loss</a:t>
            </a: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Predicted win              85                      4</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Predicted loss              2                       9</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Precision = TP / TP + FP</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Recall = TP / TP + FN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F-Measure = 2 * Precision * Recall / Precision + Recall</a:t>
            </a:r>
            <a:br/>
            <a:endParaRPr/>
          </a:p>
          <a:p>
            <a:pPr algn="l" defTabSz="457200">
              <a:lnSpc>
                <a:spcPts val="4700"/>
              </a:lnSpc>
              <a:defRPr sz="2800">
                <a:latin typeface="Helvetica"/>
                <a:ea typeface="Helvetica"/>
                <a:cs typeface="Helvetica"/>
                <a:sym typeface="Helvetica"/>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16" name="Oval Oval" descr="Oval Oval"/>
          <p:cNvPicPr>
            <a:picLocks/>
          </p:cNvPicPr>
          <p:nvPr/>
        </p:nvPicPr>
        <p:blipFill>
          <a:blip r:embed="rId2"/>
          <a:stretch>
            <a:fillRect/>
          </a:stretch>
        </p:blipFill>
        <p:spPr>
          <a:xfrm rot="6506688">
            <a:off x="-59479" y="3421760"/>
            <a:ext cx="3533075" cy="3509935"/>
          </a:xfrm>
          <a:prstGeom prst="rect">
            <a:avLst/>
          </a:prstGeom>
        </p:spPr>
      </p:pic>
      <p:sp>
        <p:nvSpPr>
          <p:cNvPr id="418" name="Did you know?"/>
          <p:cNvSpPr txBox="1"/>
          <p:nvPr/>
        </p:nvSpPr>
        <p:spPr>
          <a:xfrm>
            <a:off x="0" y="4325826"/>
            <a:ext cx="346491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ts val="10400"/>
              </a:lnSpc>
              <a:defRPr sz="2900" b="0">
                <a:solidFill>
                  <a:srgbClr val="FFFFFF"/>
                </a:solidFill>
                <a:latin typeface="Herculanum"/>
                <a:ea typeface="Herculanum"/>
                <a:cs typeface="Herculanum"/>
                <a:sym typeface="Herculanum"/>
              </a:defRPr>
            </a:pPr>
            <a:r>
              <a:rPr dirty="0"/>
              <a:t>Did you know?</a:t>
            </a:r>
          </a:p>
          <a:p>
            <a:pPr lvl="2" indent="0" defTabSz="457200">
              <a:defRPr sz="2800" b="0">
                <a:solidFill>
                  <a:srgbClr val="FFFFFF"/>
                </a:solidFill>
                <a:latin typeface="Herculanum"/>
                <a:ea typeface="Herculanum"/>
                <a:cs typeface="Herculanum"/>
                <a:sym typeface="Herculanum"/>
              </a:defRPr>
            </a:pPr>
            <a:endParaRPr dirty="0"/>
          </a:p>
        </p:txBody>
      </p:sp>
      <p:sp>
        <p:nvSpPr>
          <p:cNvPr id="419" name="Machine learning saves life - ML can spot 52% of breast cancer cells, a year before patients are diagnosed…"/>
          <p:cNvSpPr txBox="1"/>
          <p:nvPr/>
        </p:nvSpPr>
        <p:spPr>
          <a:xfrm>
            <a:off x="3450877" y="2635613"/>
            <a:ext cx="953914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Machine learning saves life - ML can spot 52% of breast cancer cells, a year before patients are diagnosed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US Postal Service uses machine learning for handwriting recognition</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Facebook’s news feed uses machine learning to personalise each members feed.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Uttar Pradesh has deployed AI-enabled video analytics platform “Jarvis” in 70 prisons to monitor inmates.</a:t>
            </a:r>
            <a:br/>
            <a:endParaRPr/>
          </a:p>
          <a:p>
            <a:pPr algn="l" defTabSz="457200">
              <a:defRPr sz="2800">
                <a:latin typeface="Helvetica"/>
                <a:ea typeface="Helvetica"/>
                <a:cs typeface="Helvetica"/>
                <a:sym typeface="Helvetica"/>
              </a:defRPr>
            </a:pPr>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23" name="ML should not be applied to tasks in which humans are very effective or frequent human intervention is needed.…"/>
          <p:cNvSpPr txBox="1"/>
          <p:nvPr/>
        </p:nvSpPr>
        <p:spPr>
          <a:xfrm>
            <a:off x="3450877" y="2635613"/>
            <a:ext cx="9539145" cy="701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t>ML should not be applied to tasks in which humans are very effective or frequent human intervention is needed.</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example, air traffic control is a very complex task needing intense human involvement.</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very simple tasks which can be implemented using traditional programming paradigms, there is no sense of using machine learning.</a:t>
            </a:r>
            <a:br/>
            <a:endParaRPr/>
          </a:p>
          <a:p>
            <a:pPr marL="457200" indent="-317500" algn="l" defTabSz="457200">
              <a:buClr>
                <a:srgbClr val="000000"/>
              </a:buClr>
              <a:buSzPct val="145000"/>
              <a:buFont typeface="Times New Roman"/>
              <a:buChar char="•"/>
              <a:defRPr sz="2800">
                <a:latin typeface="Helvetica"/>
                <a:ea typeface="Helvetica"/>
                <a:cs typeface="Helvetica"/>
                <a:sym typeface="Helvetica"/>
              </a:defRPr>
            </a:pPr>
            <a:r>
              <a:t>For example, formula-based applications like price calculator engine, dispute tracking applications.</a:t>
            </a:r>
            <a:br/>
            <a:endParaRPr/>
          </a:p>
          <a:p>
            <a:pPr algn="l" defTabSz="457200">
              <a:defRPr sz="2800">
                <a:latin typeface="Helvetica"/>
                <a:ea typeface="Helvetica"/>
                <a:cs typeface="Helvetica"/>
                <a:sym typeface="Helvetica"/>
              </a:defRPr>
            </a:pPr>
            <a:endParaRPr/>
          </a:p>
        </p:txBody>
      </p:sp>
      <p:grpSp>
        <p:nvGrpSpPr>
          <p:cNvPr id="426" name="CNTD…"/>
          <p:cNvGrpSpPr/>
          <p:nvPr/>
        </p:nvGrpSpPr>
        <p:grpSpPr>
          <a:xfrm>
            <a:off x="128917" y="454902"/>
            <a:ext cx="1316966" cy="588796"/>
            <a:chOff x="0" y="0"/>
            <a:chExt cx="1316964" cy="588795"/>
          </a:xfrm>
        </p:grpSpPr>
        <p:sp>
          <p:nvSpPr>
            <p:cNvPr id="425"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24" name="CNTD… CNTD…" descr="CNTD… CNTD…"/>
            <p:cNvPicPr>
              <a:picLocks/>
            </p:cNvPicPr>
            <p:nvPr/>
          </p:nvPicPr>
          <p:blipFill>
            <a:blip r:embed="rId2"/>
            <a:stretch>
              <a:fillRect/>
            </a:stretch>
          </p:blipFill>
          <p:spPr>
            <a:xfrm>
              <a:off x="0" y="0"/>
              <a:ext cx="1316965" cy="588796"/>
            </a:xfrm>
            <a:prstGeom prst="rect">
              <a:avLst/>
            </a:prstGeom>
            <a:effectLst/>
          </p:spPr>
        </p:pic>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grpSp>
        <p:nvGrpSpPr>
          <p:cNvPr id="432" name="CNTD…"/>
          <p:cNvGrpSpPr/>
          <p:nvPr/>
        </p:nvGrpSpPr>
        <p:grpSpPr>
          <a:xfrm>
            <a:off x="128917" y="454902"/>
            <a:ext cx="1316966" cy="588796"/>
            <a:chOff x="0" y="0"/>
            <a:chExt cx="1316964" cy="588795"/>
          </a:xfrm>
        </p:grpSpPr>
        <p:sp>
          <p:nvSpPr>
            <p:cNvPr id="431" name="CNTD…"/>
            <p:cNvSpPr txBox="1"/>
            <p:nvPr/>
          </p:nvSpPr>
          <p:spPr>
            <a:xfrm>
              <a:off x="38100" y="38100"/>
              <a:ext cx="1240765" cy="51259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200" b="0">
                  <a:solidFill>
                    <a:srgbClr val="FFFFFF"/>
                  </a:solidFill>
                  <a:latin typeface="+mn-lt"/>
                  <a:ea typeface="+mn-ea"/>
                  <a:cs typeface="+mn-cs"/>
                  <a:sym typeface="Helvetica Neue Medium"/>
                </a:defRPr>
              </a:lvl1pPr>
            </a:lstStyle>
            <a:p>
              <a:r>
                <a:t>CNTD…</a:t>
              </a:r>
            </a:p>
          </p:txBody>
        </p:sp>
        <p:pic>
          <p:nvPicPr>
            <p:cNvPr id="430" name="CNTD… CNTD…" descr="CNTD… CNTD…"/>
            <p:cNvPicPr>
              <a:picLocks/>
            </p:cNvPicPr>
            <p:nvPr/>
          </p:nvPicPr>
          <p:blipFill>
            <a:blip r:embed="rId2"/>
            <a:stretch>
              <a:fillRect/>
            </a:stretch>
          </p:blipFill>
          <p:spPr>
            <a:xfrm>
              <a:off x="0" y="0"/>
              <a:ext cx="1316965" cy="588796"/>
            </a:xfrm>
            <a:prstGeom prst="rect">
              <a:avLst/>
            </a:prstGeom>
            <a:effectLst/>
          </p:spPr>
        </p:pic>
      </p:grpSp>
      <p:sp>
        <p:nvSpPr>
          <p:cNvPr id="433" name="where training data is not sufficient, machine learning cannot be used effectively. This is because, with small training data sets, the impact of bad data is exponentially worse.…"/>
          <p:cNvSpPr txBox="1"/>
          <p:nvPr/>
        </p:nvSpPr>
        <p:spPr>
          <a:xfrm>
            <a:off x="3436179" y="2418386"/>
            <a:ext cx="9539145" cy="5210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where training data is not sufficient, machine learning cannot be used effectively. This is because, with small training data sets, the impact of bad data is exponentially worse.</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For the quality of prediction or recommendation to be good, the training data should be sizeable.</a:t>
            </a:r>
            <a:br>
              <a:rPr dirty="0"/>
            </a:br>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37" name="It's possible to build DL solutions from scratch, DL frameworks are a convenient way to build them quickly…"/>
          <p:cNvSpPr txBox="1"/>
          <p:nvPr/>
        </p:nvSpPr>
        <p:spPr>
          <a:xfrm>
            <a:off x="3478550" y="2198292"/>
            <a:ext cx="9399795" cy="65034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It's possible to build DL solutions from scratch, DL frameworks are a convenient way to build them quickly</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Provides different neural network architectures out of the box in popular languages so that developers can use them across multiple platforms</a:t>
            </a:r>
            <a:br>
              <a:rPr dirty="0"/>
            </a:br>
            <a:endParaRPr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err="1"/>
              <a:t>Tensorflow</a:t>
            </a:r>
            <a:r>
              <a:rPr dirty="0"/>
              <a:t>, </a:t>
            </a:r>
            <a:r>
              <a:rPr dirty="0" err="1"/>
              <a:t>keras</a:t>
            </a:r>
            <a:r>
              <a:rPr dirty="0"/>
              <a:t>, </a:t>
            </a:r>
            <a:r>
              <a:rPr dirty="0" err="1"/>
              <a:t>Mxnet</a:t>
            </a:r>
            <a:r>
              <a:rPr dirty="0"/>
              <a:t>, </a:t>
            </a:r>
            <a:r>
              <a:rPr dirty="0" err="1"/>
              <a:t>PyTorch</a:t>
            </a:r>
            <a:r>
              <a:rPr dirty="0"/>
              <a:t> etc.</a:t>
            </a:r>
            <a:br>
              <a:rPr dirty="0"/>
            </a:br>
            <a:endParaRPr dirty="0"/>
          </a:p>
        </p:txBody>
      </p:sp>
      <p:pic>
        <p:nvPicPr>
          <p:cNvPr id="438" name="Oval Oval" descr="Oval Oval"/>
          <p:cNvPicPr>
            <a:picLocks/>
          </p:cNvPicPr>
          <p:nvPr/>
        </p:nvPicPr>
        <p:blipFill>
          <a:blip r:embed="rId2"/>
          <a:stretch>
            <a:fillRect/>
          </a:stretch>
        </p:blipFill>
        <p:spPr>
          <a:xfrm rot="6506688">
            <a:off x="70328" y="3564251"/>
            <a:ext cx="3273461" cy="3224954"/>
          </a:xfrm>
          <a:prstGeom prst="rect">
            <a:avLst/>
          </a:prstGeom>
        </p:spPr>
      </p:pic>
      <p:sp>
        <p:nvSpPr>
          <p:cNvPr id="440" name="FRAMEWORK"/>
          <p:cNvSpPr txBox="1"/>
          <p:nvPr/>
        </p:nvSpPr>
        <p:spPr>
          <a:xfrm>
            <a:off x="-25401" y="4897327"/>
            <a:ext cx="346491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600" b="0">
                <a:solidFill>
                  <a:srgbClr val="FFFFFF"/>
                </a:solidFill>
                <a:latin typeface="Herculanum"/>
                <a:ea typeface="Herculanum"/>
                <a:cs typeface="Herculanum"/>
                <a:sym typeface="Herculanum"/>
              </a:defRPr>
            </a:lvl1pPr>
          </a:lstStyle>
          <a:p>
            <a:r>
              <a:t>FRAMEWORK</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7" name="Text"/>
          <p:cNvSpPr txBox="1"/>
          <p:nvPr/>
        </p:nvSpPr>
        <p:spPr>
          <a:xfrm>
            <a:off x="1924174" y="3231393"/>
            <a:ext cx="11218193" cy="430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48" name="xkZ5BOwW2hXcnzFN9LKqKV7RlPwDGp5PAIUXB5tTPBEyUioyRANeBD9apPMEcXMxSl702cHuigVA7T_T0Fj3IZEbg37Fq2yFWRrkrDSad8EubP4ZTooKBgtyT2GRdB4texHcGn0Xr5jPBbClGw.png" descr="xkZ5BOwW2hXcnzFN9LKqKV7RlPwDGp5PAIUXB5tTPBEyUioyRANeBD9apPMEcXMxSl702cHuigVA7T_T0Fj3IZEbg37Fq2yFWRrkrDSad8EubP4ZTooKBgtyT2GRdB4texHcGn0Xr5jPBbClGw.png"/>
          <p:cNvPicPr>
            <a:picLocks noChangeAspect="1"/>
          </p:cNvPicPr>
          <p:nvPr/>
        </p:nvPicPr>
        <p:blipFill>
          <a:blip r:embed="rId2"/>
          <a:stretch>
            <a:fillRect/>
          </a:stretch>
        </p:blipFill>
        <p:spPr>
          <a:xfrm>
            <a:off x="3767723" y="3231393"/>
            <a:ext cx="9021013" cy="4580764"/>
          </a:xfrm>
          <a:prstGeom prst="rect">
            <a:avLst/>
          </a:prstGeom>
          <a:ln w="25400">
            <a:miter lim="400000"/>
          </a:ln>
          <a:effectLst>
            <a:reflection stA="17074" endPos="40000" dir="5400000" sy="-100000" algn="bl" rotWithShape="0"/>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44" name="Oval Oval" descr="Oval Oval"/>
          <p:cNvPicPr>
            <a:picLocks/>
          </p:cNvPicPr>
          <p:nvPr/>
        </p:nvPicPr>
        <p:blipFill>
          <a:blip r:embed="rId2"/>
          <a:stretch>
            <a:fillRect/>
          </a:stretch>
        </p:blipFill>
        <p:spPr>
          <a:xfrm rot="6506688">
            <a:off x="70328" y="3564250"/>
            <a:ext cx="3273461" cy="3224955"/>
          </a:xfrm>
          <a:prstGeom prst="rect">
            <a:avLst/>
          </a:prstGeom>
        </p:spPr>
      </p:pic>
      <p:sp>
        <p:nvSpPr>
          <p:cNvPr id="446" name="Software…"/>
          <p:cNvSpPr txBox="1"/>
          <p:nvPr/>
        </p:nvSpPr>
        <p:spPr>
          <a:xfrm>
            <a:off x="-25401" y="4668727"/>
            <a:ext cx="3464919"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600" b="0">
                <a:solidFill>
                  <a:srgbClr val="FFFFFF"/>
                </a:solidFill>
                <a:latin typeface="Herculanum"/>
                <a:ea typeface="Herculanum"/>
                <a:cs typeface="Herculanum"/>
                <a:sym typeface="Herculanum"/>
              </a:defRPr>
            </a:pPr>
            <a:r>
              <a:t>Software</a:t>
            </a:r>
          </a:p>
          <a:p>
            <a:pPr defTabSz="457200">
              <a:defRPr sz="3600" b="0">
                <a:solidFill>
                  <a:srgbClr val="FFFFFF"/>
                </a:solidFill>
                <a:latin typeface="Herculanum"/>
                <a:ea typeface="Herculanum"/>
                <a:cs typeface="Herculanum"/>
                <a:sym typeface="Herculanum"/>
              </a:defRPr>
            </a:pPr>
            <a:r>
              <a:t>Requirement</a:t>
            </a:r>
          </a:p>
        </p:txBody>
      </p:sp>
      <p:sp>
        <p:nvSpPr>
          <p:cNvPr id="447" name="Anaconda to be  installed…"/>
          <p:cNvSpPr txBox="1"/>
          <p:nvPr/>
        </p:nvSpPr>
        <p:spPr>
          <a:xfrm>
            <a:off x="3739207" y="1937680"/>
            <a:ext cx="8793457" cy="7230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Anaconda to be installed</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Spyder or </a:t>
            </a:r>
            <a:r>
              <a:rPr sz="2600" dirty="0" err="1"/>
              <a:t>Jupyter</a:t>
            </a:r>
            <a:r>
              <a:rPr sz="2600" dirty="0"/>
              <a:t> Notebook</a:t>
            </a:r>
          </a:p>
          <a:p>
            <a:pPr algn="l" defTabSz="457200">
              <a:lnSpc>
                <a:spcPct val="150000"/>
              </a:lnSpc>
              <a:defRPr sz="2200">
                <a:latin typeface="Helvetica"/>
                <a:ea typeface="Helvetica"/>
                <a:cs typeface="Helvetica"/>
                <a:sym typeface="Helvetica"/>
              </a:defRPr>
            </a:pPr>
            <a:r>
              <a:rPr sz="2600" dirty="0"/>
              <a:t>Important packages in python:</a:t>
            </a:r>
          </a:p>
          <a:p>
            <a:pPr algn="l" defTabSz="457200">
              <a:lnSpc>
                <a:spcPct val="150000"/>
              </a:lnSpc>
              <a:defRPr sz="2200">
                <a:latin typeface="Helvetica"/>
                <a:ea typeface="Helvetica"/>
                <a:cs typeface="Helvetica"/>
                <a:sym typeface="Helvetica"/>
              </a:defRPr>
            </a:pPr>
            <a:endParaRPr sz="2600" b="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Scikit</a:t>
            </a:r>
            <a:r>
              <a:rPr sz="2600" dirty="0"/>
              <a:t>-learn</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Numpy</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OpenCv</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a:t>Pandas</a:t>
            </a:r>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Scipy</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Dlib</a:t>
            </a:r>
            <a:endParaRPr sz="2600" dirty="0"/>
          </a:p>
          <a:p>
            <a:pPr marL="457200" indent="-317500" algn="l" defTabSz="457200">
              <a:lnSpc>
                <a:spcPct val="150000"/>
              </a:lnSpc>
              <a:buClr>
                <a:srgbClr val="000000"/>
              </a:buClr>
              <a:buSzPct val="145000"/>
              <a:buFont typeface="Times New Roman"/>
              <a:buChar char="•"/>
              <a:defRPr sz="2200">
                <a:latin typeface="Helvetica"/>
                <a:ea typeface="Helvetica"/>
                <a:cs typeface="Helvetica"/>
                <a:sym typeface="Helvetica"/>
              </a:defRPr>
            </a:pPr>
            <a:r>
              <a:rPr sz="2600" dirty="0" err="1"/>
              <a:t>Tensorflow</a:t>
            </a:r>
            <a:r>
              <a:rPr sz="2600" dirty="0"/>
              <a:t> and </a:t>
            </a:r>
            <a:r>
              <a:rPr sz="2600" dirty="0" err="1"/>
              <a:t>Keras</a:t>
            </a:r>
            <a:br>
              <a:rPr sz="2600" dirty="0"/>
            </a:br>
            <a:endParaRPr sz="2600"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51" name="Text"/>
          <p:cNvSpPr txBox="1"/>
          <p:nvPr/>
        </p:nvSpPr>
        <p:spPr>
          <a:xfrm>
            <a:off x="3488529" y="4147351"/>
            <a:ext cx="9390330" cy="3781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452" name="MiqVgzrrdcTruJJrrHuOlYmYJJ6fj3ycBIyNETa5Eo4BKrJLqEU9mKYfqNq42hUc07QxK9LlwvyZGpNBO5A7k0LaW9jHZuO7lJCwg75cFbSFDCSVFKUrRAzIU4lVlrlpChsIXzxi5I7ZlH1O6g.png" descr="MiqVgzrrdcTruJJrrHuOlYmYJJ6fj3ycBIyNETa5Eo4BKrJLqEU9mKYfqNq42hUc07QxK9LlwvyZGpNBO5A7k0LaW9jHZuO7lJCwg75cFbSFDCSVFKUrRAzIU4lVlrlpChsIXzxi5I7ZlH1O6g.png"/>
          <p:cNvPicPr>
            <a:picLocks noChangeAspect="1"/>
          </p:cNvPicPr>
          <p:nvPr/>
        </p:nvPicPr>
        <p:blipFill>
          <a:blip r:embed="rId3"/>
          <a:stretch>
            <a:fillRect/>
          </a:stretch>
        </p:blipFill>
        <p:spPr>
          <a:xfrm>
            <a:off x="3488529" y="4147350"/>
            <a:ext cx="9288603" cy="3613417"/>
          </a:xfrm>
          <a:prstGeom prst="rect">
            <a:avLst/>
          </a:prstGeom>
          <a:ln w="12700">
            <a:miter lim="400000"/>
          </a:ln>
        </p:spPr>
      </p:pic>
      <p:sp>
        <p:nvSpPr>
          <p:cNvPr id="453" name="Attributes can also be termed as Feature, Variable, Dimension or Field"/>
          <p:cNvSpPr txBox="1"/>
          <p:nvPr/>
        </p:nvSpPr>
        <p:spPr>
          <a:xfrm>
            <a:off x="3347242" y="3486142"/>
            <a:ext cx="9467134"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100">
                <a:latin typeface="Helvetica"/>
                <a:ea typeface="Helvetica"/>
                <a:cs typeface="Helvetica"/>
                <a:sym typeface="Helvetica"/>
              </a:defRPr>
            </a:lvl1pPr>
          </a:lstStyle>
          <a:p>
            <a:r>
              <a:t>Attributes can also be termed as Feature, Variable, Dimension or Field</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57"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59" name="Feature Engineering"/>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Feature Engineering</a:t>
            </a:r>
            <a:endParaRPr sz="1200" b="1">
              <a:latin typeface="Times"/>
              <a:ea typeface="Times"/>
              <a:cs typeface="Times"/>
              <a:sym typeface="Times"/>
            </a:endParaRPr>
          </a:p>
        </p:txBody>
      </p:sp>
      <p:sp>
        <p:nvSpPr>
          <p:cNvPr id="460" name="Feature Engineering - Translating a dataset into features which will be able to represent the dataset more effectively.…"/>
          <p:cNvSpPr txBox="1"/>
          <p:nvPr/>
        </p:nvSpPr>
        <p:spPr>
          <a:xfrm>
            <a:off x="3510734" y="1724184"/>
            <a:ext cx="9384674" cy="8227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a:latin typeface="Helvetica"/>
                <a:ea typeface="Helvetica"/>
                <a:cs typeface="Helvetica"/>
                <a:sym typeface="Helvetica"/>
              </a:defRPr>
            </a:pPr>
            <a:r>
              <a:rPr lang="en-IN" dirty="0"/>
              <a:t>Features are  individual independent variables. It is an attribute of a dataset. </a:t>
            </a:r>
          </a:p>
          <a:p>
            <a:pPr algn="l">
              <a:defRPr>
                <a:latin typeface="Helvetica"/>
                <a:ea typeface="Helvetica"/>
                <a:cs typeface="Helvetica"/>
                <a:sym typeface="Helvetica"/>
              </a:defRPr>
            </a:pPr>
            <a:endParaRPr lang="en-IN" dirty="0"/>
          </a:p>
          <a:p>
            <a:pPr algn="l">
              <a:defRPr>
                <a:latin typeface="Helvetica"/>
                <a:ea typeface="Helvetica"/>
                <a:cs typeface="Helvetica"/>
                <a:sym typeface="Helvetica"/>
              </a:defRPr>
            </a:pPr>
            <a:r>
              <a:rPr dirty="0"/>
              <a:t>Feature Engineering - </a:t>
            </a:r>
            <a:r>
              <a:rPr b="0" dirty="0"/>
              <a:t>Translating a dataset into features which will be able to represent the dataset more effectively.</a:t>
            </a:r>
          </a:p>
          <a:p>
            <a:pPr algn="l">
              <a:defRPr>
                <a:latin typeface="Helvetica"/>
                <a:ea typeface="Helvetica"/>
                <a:cs typeface="Helvetica"/>
                <a:sym typeface="Helvetica"/>
              </a:defRPr>
            </a:pPr>
            <a:endParaRPr b="0" dirty="0"/>
          </a:p>
          <a:p>
            <a:pPr algn="l">
              <a:defRPr>
                <a:latin typeface="Helvetica"/>
                <a:ea typeface="Helvetica"/>
                <a:cs typeface="Helvetica"/>
                <a:sym typeface="Helvetica"/>
              </a:defRPr>
            </a:pPr>
            <a:r>
              <a:rPr dirty="0"/>
              <a:t>1)Feature Transformation </a:t>
            </a:r>
          </a:p>
          <a:p>
            <a:pPr algn="l">
              <a:defRPr>
                <a:latin typeface="Helvetica"/>
                <a:ea typeface="Helvetica"/>
                <a:cs typeface="Helvetica"/>
                <a:sym typeface="Helvetica"/>
              </a:defRPr>
            </a:pPr>
            <a:r>
              <a:rPr dirty="0"/>
              <a:t>2)Feature Subset-selection.</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dirty="0"/>
              <a:t>Feature Transformation -  </a:t>
            </a:r>
            <a:r>
              <a:rPr b="0" dirty="0"/>
              <a:t>Transforms the data- structured or unstructured into a new set of features.</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dirty="0"/>
              <a:t>1)Feature Construction  </a:t>
            </a:r>
          </a:p>
          <a:p>
            <a:pPr algn="l">
              <a:defRPr>
                <a:latin typeface="Helvetica"/>
                <a:ea typeface="Helvetica"/>
                <a:cs typeface="Helvetica"/>
                <a:sym typeface="Helvetica"/>
              </a:defRPr>
            </a:pPr>
            <a:r>
              <a:rPr dirty="0"/>
              <a:t>2)Feature Extraction.</a:t>
            </a:r>
          </a:p>
          <a:p>
            <a:pPr algn="l">
              <a:defRPr>
                <a:latin typeface="Helvetica"/>
                <a:ea typeface="Helvetica"/>
                <a:cs typeface="Helvetica"/>
                <a:sym typeface="Helvetica"/>
              </a:defRPr>
            </a:pPr>
            <a:endParaRPr dirty="0"/>
          </a:p>
          <a:p>
            <a:pPr algn="l">
              <a:defRPr>
                <a:latin typeface="Helvetica"/>
                <a:ea typeface="Helvetica"/>
                <a:cs typeface="Helvetica"/>
                <a:sym typeface="Helvetica"/>
              </a:defRPr>
            </a:pPr>
            <a:r>
              <a:rPr b="0" dirty="0"/>
              <a:t>It intends to select a subset of system attributes which makes a most meaningful contribution in a machine learning activity.</a:t>
            </a:r>
          </a:p>
          <a:p>
            <a:pPr algn="l">
              <a:defRPr>
                <a:latin typeface="Helvetica"/>
                <a:ea typeface="Helvetica"/>
                <a:cs typeface="Helvetica"/>
                <a:sym typeface="Helvetica"/>
              </a:defRPr>
            </a:pPr>
            <a:endParaRPr b="0" dirty="0"/>
          </a:p>
          <a:p>
            <a:pPr algn="l">
              <a:defRPr>
                <a:latin typeface="Helvetica"/>
                <a:ea typeface="Helvetica"/>
                <a:cs typeface="Helvetica"/>
                <a:sym typeface="Helvetica"/>
              </a:defRPr>
            </a:pPr>
            <a:r>
              <a:rPr b="0" dirty="0"/>
              <a:t>High dimensional refers to the high number of variables or attributes present in certain datasets, thus based in Feature relevance and Feature redundancy we select the dataset</a:t>
            </a:r>
            <a:r>
              <a:rPr dirty="0"/>
              <a:t>.</a:t>
            </a:r>
          </a:p>
          <a:p>
            <a:pPr algn="l">
              <a:defRPr>
                <a:latin typeface="Helvetica"/>
                <a:ea typeface="Helvetica"/>
                <a:cs typeface="Helvetica"/>
                <a:sym typeface="Helvetica"/>
              </a:defRPr>
            </a:pP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64" name="Oval Oval" descr="Oval Oval"/>
          <p:cNvPicPr>
            <a:picLocks/>
          </p:cNvPicPr>
          <p:nvPr/>
        </p:nvPicPr>
        <p:blipFill>
          <a:blip r:embed="rId2"/>
          <a:stretch>
            <a:fillRect/>
          </a:stretch>
        </p:blipFill>
        <p:spPr>
          <a:xfrm rot="6506688">
            <a:off x="70328" y="3564250"/>
            <a:ext cx="3273461" cy="3224955"/>
          </a:xfrm>
          <a:prstGeom prst="rect">
            <a:avLst/>
          </a:prstGeom>
        </p:spPr>
      </p:pic>
      <p:sp>
        <p:nvSpPr>
          <p:cNvPr id="466" name="Main steps to follow"/>
          <p:cNvSpPr txBox="1"/>
          <p:nvPr/>
        </p:nvSpPr>
        <p:spPr>
          <a:xfrm>
            <a:off x="166303" y="4783599"/>
            <a:ext cx="3081511"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Main steps to follow</a:t>
            </a:r>
            <a:endParaRPr sz="1200" b="1">
              <a:latin typeface="Times"/>
              <a:ea typeface="Times"/>
              <a:cs typeface="Times"/>
              <a:sym typeface="Times"/>
            </a:endParaRPr>
          </a:p>
        </p:txBody>
      </p:sp>
      <p:sp>
        <p:nvSpPr>
          <p:cNvPr id="467" name="Get the data  (real world data)…"/>
          <p:cNvSpPr txBox="1"/>
          <p:nvPr/>
        </p:nvSpPr>
        <p:spPr>
          <a:xfrm>
            <a:off x="3622658" y="2604339"/>
            <a:ext cx="9345262" cy="5838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Get the data  (real world data)</a:t>
            </a:r>
          </a:p>
          <a:p>
            <a:pPr algn="l" defTabSz="457200">
              <a:defRPr sz="2867">
                <a:latin typeface="Helvetica"/>
                <a:ea typeface="Helvetica"/>
                <a:cs typeface="Helvetica"/>
                <a:sym typeface="Helvetica"/>
              </a:defRPr>
            </a:pP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Discover and visualize the data to gain insights.</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Prepare the data for Machine Learning algorithms</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Sel</a:t>
            </a:r>
            <a:r>
              <a:rPr lang="en-US" dirty="0"/>
              <a:t>e</a:t>
            </a:r>
            <a:r>
              <a:rPr dirty="0"/>
              <a:t>ct a model and train it.</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Fine tune your model</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Present your solution</a:t>
            </a:r>
            <a:br>
              <a:rPr dirty="0"/>
            </a:br>
            <a:endParaRPr dirty="0"/>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dirty="0"/>
              <a:t>Launch</a:t>
            </a:r>
            <a:r>
              <a:rPr lang="en-IN" dirty="0"/>
              <a:t>,</a:t>
            </a:r>
            <a:r>
              <a:rPr dirty="0"/>
              <a:t>Monitor and maintain your system.</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64"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66" name="Main steps to follow"/>
          <p:cNvSpPr txBox="1"/>
          <p:nvPr/>
        </p:nvSpPr>
        <p:spPr>
          <a:xfrm>
            <a:off x="166303" y="5042134"/>
            <a:ext cx="3081511" cy="651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rPr lang="en-IN" dirty="0"/>
              <a:t>Key points</a:t>
            </a:r>
            <a:endParaRPr sz="1200" b="1" dirty="0">
              <a:latin typeface="Times"/>
              <a:ea typeface="Times"/>
              <a:cs typeface="Times"/>
              <a:sym typeface="Times"/>
            </a:endParaRPr>
          </a:p>
        </p:txBody>
      </p:sp>
      <p:sp>
        <p:nvSpPr>
          <p:cNvPr id="467" name="Get the data  (real world data)…"/>
          <p:cNvSpPr txBox="1"/>
          <p:nvPr/>
        </p:nvSpPr>
        <p:spPr>
          <a:xfrm>
            <a:off x="3622658" y="1280713"/>
            <a:ext cx="9345262" cy="8485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Dataset: Collection of data</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Model: Representation of what a ML System has learned from training data</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Training : Process of determining the ideal parameters</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Learning : Output of the training </a:t>
            </a:r>
            <a:r>
              <a:rPr lang="en-IN" dirty="0" err="1">
                <a:latin typeface="Times New Roman" panose="02020603050405020304" pitchFamily="18" charset="0"/>
                <a:cs typeface="Times New Roman" panose="02020603050405020304" pitchFamily="18" charset="0"/>
              </a:rPr>
              <a:t>process,which</a:t>
            </a:r>
            <a:r>
              <a:rPr lang="en-IN" dirty="0">
                <a:latin typeface="Times New Roman" panose="02020603050405020304" pitchFamily="18" charset="0"/>
                <a:cs typeface="Times New Roman" panose="02020603050405020304" pitchFamily="18" charset="0"/>
              </a:rPr>
              <a:t> a Machine Learning model can use to make predictions</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Training dataset: subset of the data set to train a model</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Validation dataset: Also a subset of </a:t>
            </a:r>
            <a:r>
              <a:rPr lang="en-IN" dirty="0" err="1">
                <a:latin typeface="Times New Roman" panose="02020603050405020304" pitchFamily="18" charset="0"/>
                <a:cs typeface="Times New Roman" panose="02020603050405020304" pitchFamily="18" charset="0"/>
              </a:rPr>
              <a:t>dataset,disjunct</a:t>
            </a:r>
            <a:r>
              <a:rPr lang="en-IN" dirty="0">
                <a:latin typeface="Times New Roman" panose="02020603050405020304" pitchFamily="18" charset="0"/>
                <a:cs typeface="Times New Roman" panose="02020603050405020304" pitchFamily="18" charset="0"/>
              </a:rPr>
              <a:t> from training </a:t>
            </a:r>
            <a:r>
              <a:rPr lang="en-IN" dirty="0" err="1">
                <a:latin typeface="Times New Roman" panose="02020603050405020304" pitchFamily="18" charset="0"/>
                <a:cs typeface="Times New Roman" panose="02020603050405020304" pitchFamily="18" charset="0"/>
              </a:rPr>
              <a:t>dataset,that</a:t>
            </a:r>
            <a:r>
              <a:rPr lang="en-IN" dirty="0">
                <a:latin typeface="Times New Roman" panose="02020603050405020304" pitchFamily="18" charset="0"/>
                <a:cs typeface="Times New Roman" panose="02020603050405020304" pitchFamily="18" charset="0"/>
              </a:rPr>
              <a:t> we use to adjust hyperparameters</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Testing </a:t>
            </a:r>
            <a:r>
              <a:rPr lang="en-IN" dirty="0" err="1">
                <a:latin typeface="Times New Roman" panose="02020603050405020304" pitchFamily="18" charset="0"/>
                <a:cs typeface="Times New Roman" panose="02020603050405020304" pitchFamily="18" charset="0"/>
              </a:rPr>
              <a:t>dataset:Used</a:t>
            </a:r>
            <a:r>
              <a:rPr lang="en-IN" dirty="0">
                <a:latin typeface="Times New Roman" panose="02020603050405020304" pitchFamily="18" charset="0"/>
                <a:cs typeface="Times New Roman" panose="02020603050405020304" pitchFamily="18" charset="0"/>
              </a:rPr>
              <a:t> to test model which has gone through initial vetting by validation set.</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err="1">
                <a:latin typeface="Times New Roman" panose="02020603050405020304" pitchFamily="18" charset="0"/>
                <a:cs typeface="Times New Roman" panose="02020603050405020304" pitchFamily="18" charset="0"/>
              </a:rPr>
              <a:t>Hyperparameter:Values</a:t>
            </a:r>
            <a:r>
              <a:rPr lang="en-IN" dirty="0">
                <a:latin typeface="Times New Roman" panose="02020603050405020304" pitchFamily="18" charset="0"/>
                <a:cs typeface="Times New Roman" panose="02020603050405020304" pitchFamily="18" charset="0"/>
              </a:rPr>
              <a:t> which are set before training a model</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err="1">
                <a:latin typeface="Times New Roman" panose="02020603050405020304" pitchFamily="18" charset="0"/>
                <a:cs typeface="Times New Roman" panose="02020603050405020304" pitchFamily="18" charset="0"/>
              </a:rPr>
              <a:t>Parameter:A</a:t>
            </a:r>
            <a:r>
              <a:rPr lang="en-IN" dirty="0">
                <a:latin typeface="Times New Roman" panose="02020603050405020304" pitchFamily="18" charset="0"/>
                <a:cs typeface="Times New Roman" panose="02020603050405020304" pitchFamily="18" charset="0"/>
              </a:rPr>
              <a:t> variable of a model that ML System trains on its own.</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err="1">
                <a:latin typeface="Times New Roman" panose="02020603050405020304" pitchFamily="18" charset="0"/>
                <a:cs typeface="Times New Roman" panose="02020603050405020304" pitchFamily="18" charset="0"/>
              </a:rPr>
              <a:t>Target:Output</a:t>
            </a:r>
            <a:r>
              <a:rPr lang="en-IN" dirty="0">
                <a:latin typeface="Times New Roman" panose="02020603050405020304" pitchFamily="18" charset="0"/>
                <a:cs typeface="Times New Roman" panose="02020603050405020304" pitchFamily="18" charset="0"/>
              </a:rPr>
              <a:t> of the input variable also called as Dependent variable or Response variable.</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endParaRPr dirty="0"/>
          </a:p>
        </p:txBody>
      </p:sp>
    </p:spTree>
    <p:extLst>
      <p:ext uri="{BB962C8B-B14F-4D97-AF65-F5344CB8AC3E}">
        <p14:creationId xmlns:p14="http://schemas.microsoft.com/office/powerpoint/2010/main" val="41969633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64" name="Oval Oval" descr="Oval Oval"/>
          <p:cNvPicPr>
            <a:picLocks/>
          </p:cNvPicPr>
          <p:nvPr/>
        </p:nvPicPr>
        <p:blipFill>
          <a:blip r:embed="rId2"/>
          <a:stretch>
            <a:fillRect/>
          </a:stretch>
        </p:blipFill>
        <p:spPr>
          <a:xfrm rot="6506688">
            <a:off x="70328" y="3564250"/>
            <a:ext cx="3273461" cy="3224955"/>
          </a:xfrm>
          <a:prstGeom prst="rect">
            <a:avLst/>
          </a:prstGeom>
        </p:spPr>
      </p:pic>
      <p:sp>
        <p:nvSpPr>
          <p:cNvPr id="466" name="Main steps to follow"/>
          <p:cNvSpPr txBox="1"/>
          <p:nvPr/>
        </p:nvSpPr>
        <p:spPr>
          <a:xfrm>
            <a:off x="166303" y="5042134"/>
            <a:ext cx="3081511" cy="651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rPr lang="en-IN" dirty="0"/>
              <a:t>Key points</a:t>
            </a:r>
            <a:endParaRPr sz="1200" b="1" dirty="0">
              <a:latin typeface="Times"/>
              <a:ea typeface="Times"/>
              <a:cs typeface="Times"/>
              <a:sym typeface="Times"/>
            </a:endParaRPr>
          </a:p>
        </p:txBody>
      </p:sp>
      <p:sp>
        <p:nvSpPr>
          <p:cNvPr id="467" name="Get the data  (real world data)…"/>
          <p:cNvSpPr txBox="1"/>
          <p:nvPr/>
        </p:nvSpPr>
        <p:spPr>
          <a:xfrm>
            <a:off x="3622658" y="2604347"/>
            <a:ext cx="9345262" cy="5838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Feature : Individual Independent variables that act as input in your </a:t>
            </a:r>
            <a:r>
              <a:rPr lang="en-IN" dirty="0" err="1">
                <a:latin typeface="Times New Roman" panose="02020603050405020304" pitchFamily="18" charset="0"/>
                <a:cs typeface="Times New Roman" panose="02020603050405020304" pitchFamily="18" charset="0"/>
              </a:rPr>
              <a:t>system.These</a:t>
            </a:r>
            <a:r>
              <a:rPr lang="en-IN" dirty="0">
                <a:latin typeface="Times New Roman" panose="02020603050405020304" pitchFamily="18" charset="0"/>
                <a:cs typeface="Times New Roman" panose="02020603050405020304" pitchFamily="18" charset="0"/>
              </a:rPr>
              <a:t> are also called as Independent variables or Predictor variables.</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Label : Labels are the final </a:t>
            </a:r>
            <a:r>
              <a:rPr lang="en-IN" dirty="0" err="1">
                <a:latin typeface="Times New Roman" panose="02020603050405020304" pitchFamily="18" charset="0"/>
                <a:cs typeface="Times New Roman" panose="02020603050405020304" pitchFamily="18" charset="0"/>
              </a:rPr>
              <a:t>output,such</a:t>
            </a:r>
            <a:r>
              <a:rPr lang="en-IN" dirty="0">
                <a:latin typeface="Times New Roman" panose="02020603050405020304" pitchFamily="18" charset="0"/>
                <a:cs typeface="Times New Roman" panose="02020603050405020304" pitchFamily="18" charset="0"/>
              </a:rPr>
              <a:t> as output classes.</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Fit : Capture patterns from provided </a:t>
            </a:r>
            <a:r>
              <a:rPr lang="en-IN" dirty="0" err="1">
                <a:latin typeface="Times New Roman" panose="02020603050405020304" pitchFamily="18" charset="0"/>
                <a:cs typeface="Times New Roman" panose="02020603050405020304" pitchFamily="18" charset="0"/>
              </a:rPr>
              <a:t>data.Heart</a:t>
            </a:r>
            <a:r>
              <a:rPr lang="en-IN" dirty="0">
                <a:latin typeface="Times New Roman" panose="02020603050405020304" pitchFamily="18" charset="0"/>
                <a:cs typeface="Times New Roman" panose="02020603050405020304" pitchFamily="18" charset="0"/>
              </a:rPr>
              <a:t> of Modelling.</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Evaluate : Determine how accurate the model’s predictions are.</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r>
              <a:rPr lang="en-IN" dirty="0">
                <a:latin typeface="Times New Roman" panose="02020603050405020304" pitchFamily="18" charset="0"/>
                <a:cs typeface="Times New Roman" panose="02020603050405020304" pitchFamily="18" charset="0"/>
              </a:rPr>
              <a:t>Regularization : Method to estimate a preferred complexity of Machine Learning so that the model </a:t>
            </a:r>
            <a:r>
              <a:rPr lang="en-IN" dirty="0" err="1">
                <a:latin typeface="Times New Roman" panose="02020603050405020304" pitchFamily="18" charset="0"/>
                <a:cs typeface="Times New Roman" panose="02020603050405020304" pitchFamily="18" charset="0"/>
              </a:rPr>
              <a:t>generalizes,by</a:t>
            </a:r>
            <a:r>
              <a:rPr lang="en-IN" dirty="0">
                <a:latin typeface="Times New Roman" panose="02020603050405020304" pitchFamily="18" charset="0"/>
                <a:cs typeface="Times New Roman" panose="02020603050405020304" pitchFamily="18" charset="0"/>
              </a:rPr>
              <a:t> avoiding underfitting and overfitting.</a:t>
            </a:r>
          </a:p>
          <a:p>
            <a:pPr marL="457200" indent="-317500" algn="l" defTabSz="457200">
              <a:buClr>
                <a:srgbClr val="000000"/>
              </a:buClr>
              <a:buSzPct val="145000"/>
              <a:buFont typeface="Times New Roman"/>
              <a:buChar char="•"/>
              <a:defRPr sz="2867">
                <a:latin typeface="Helvetica"/>
                <a:ea typeface="Helvetica"/>
                <a:cs typeface="Helvetica"/>
                <a:sym typeface="Helvetica"/>
              </a:defRPr>
            </a:pPr>
            <a:endParaRPr dirty="0"/>
          </a:p>
        </p:txBody>
      </p:sp>
    </p:spTree>
    <p:extLst>
      <p:ext uri="{BB962C8B-B14F-4D97-AF65-F5344CB8AC3E}">
        <p14:creationId xmlns:p14="http://schemas.microsoft.com/office/powerpoint/2010/main" val="136939718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71"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73" name="Scikit-Learn Design"/>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Scikit-Learn Design</a:t>
            </a:r>
            <a:endParaRPr sz="1200" b="1">
              <a:latin typeface="Times"/>
              <a:ea typeface="Times"/>
              <a:cs typeface="Times"/>
              <a:sym typeface="Times"/>
            </a:endParaRPr>
          </a:p>
        </p:txBody>
      </p:sp>
      <p:sp>
        <p:nvSpPr>
          <p:cNvPr id="474" name="Scikit-Learn’s API is remarkably well designed.The main design principles are :…"/>
          <p:cNvSpPr txBox="1"/>
          <p:nvPr/>
        </p:nvSpPr>
        <p:spPr>
          <a:xfrm>
            <a:off x="3452825" y="1941949"/>
            <a:ext cx="9515190" cy="7427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800">
                <a:latin typeface="Helvetica"/>
                <a:ea typeface="Helvetica"/>
                <a:cs typeface="Helvetica"/>
                <a:sym typeface="Helvetica"/>
              </a:defRPr>
            </a:pPr>
            <a:r>
              <a:rPr dirty="0" err="1"/>
              <a:t>Scikit-Learn’s</a:t>
            </a:r>
            <a:r>
              <a:rPr dirty="0"/>
              <a:t> API is remarkably well </a:t>
            </a:r>
            <a:r>
              <a:rPr dirty="0" err="1"/>
              <a:t>designed.The</a:t>
            </a:r>
            <a:r>
              <a:rPr dirty="0"/>
              <a:t> main design principles are :</a:t>
            </a:r>
          </a:p>
          <a:p>
            <a:pPr algn="l">
              <a:defRPr sz="2800">
                <a:latin typeface="Helvetica"/>
                <a:ea typeface="Helvetica"/>
                <a:cs typeface="Helvetica"/>
                <a:sym typeface="Helvetica"/>
              </a:defRPr>
            </a:pPr>
            <a:endParaRPr dirty="0"/>
          </a:p>
          <a:p>
            <a:pPr algn="l">
              <a:defRPr sz="2800">
                <a:latin typeface="Helvetica"/>
                <a:ea typeface="Helvetica"/>
                <a:cs typeface="Helvetica"/>
                <a:sym typeface="Helvetica"/>
              </a:defRPr>
            </a:pPr>
            <a:r>
              <a:rPr dirty="0"/>
              <a:t>    1)Consistency - Estimators (fit()),Transformers   (</a:t>
            </a:r>
            <a:r>
              <a:rPr dirty="0" err="1"/>
              <a:t>fit_transform</a:t>
            </a:r>
            <a:r>
              <a:rPr dirty="0"/>
              <a:t>()) and Predictors (predict() and score()) methods.</a:t>
            </a:r>
          </a:p>
          <a:p>
            <a:pPr algn="l">
              <a:defRPr sz="2800">
                <a:latin typeface="Helvetica"/>
                <a:ea typeface="Helvetica"/>
                <a:cs typeface="Helvetica"/>
                <a:sym typeface="Helvetica"/>
              </a:defRPr>
            </a:pPr>
            <a:endParaRPr dirty="0"/>
          </a:p>
          <a:p>
            <a:pPr algn="l">
              <a:defRPr sz="2800">
                <a:latin typeface="Helvetica"/>
                <a:ea typeface="Helvetica"/>
                <a:cs typeface="Helvetica"/>
                <a:sym typeface="Helvetica"/>
              </a:defRPr>
            </a:pPr>
            <a:r>
              <a:rPr dirty="0"/>
              <a:t>    2)Inspection - Estimators hyper-parameters.</a:t>
            </a:r>
          </a:p>
          <a:p>
            <a:pPr algn="l">
              <a:defRPr sz="2800">
                <a:latin typeface="Helvetica"/>
                <a:ea typeface="Helvetica"/>
                <a:cs typeface="Helvetica"/>
                <a:sym typeface="Helvetica"/>
              </a:defRPr>
            </a:pPr>
            <a:endParaRPr dirty="0"/>
          </a:p>
          <a:p>
            <a:pPr algn="l">
              <a:defRPr sz="2800">
                <a:latin typeface="Helvetica"/>
                <a:ea typeface="Helvetica"/>
                <a:cs typeface="Helvetica"/>
                <a:sym typeface="Helvetica"/>
              </a:defRPr>
            </a:pPr>
            <a:r>
              <a:rPr dirty="0"/>
              <a:t>    3)Nonproliferation of classes</a:t>
            </a:r>
            <a:r>
              <a:rPr lang="en-IN" dirty="0"/>
              <a:t> – Datasets are represented as </a:t>
            </a:r>
            <a:r>
              <a:rPr lang="en-IN" dirty="0" err="1"/>
              <a:t>Numpy</a:t>
            </a:r>
            <a:r>
              <a:rPr lang="en-IN" dirty="0"/>
              <a:t> </a:t>
            </a:r>
            <a:r>
              <a:rPr lang="en-IN" dirty="0" err="1"/>
              <a:t>arrays,instead</a:t>
            </a:r>
            <a:r>
              <a:rPr lang="en-IN" dirty="0"/>
              <a:t> of homemade classes.</a:t>
            </a:r>
            <a:endParaRPr dirty="0"/>
          </a:p>
          <a:p>
            <a:pPr algn="l">
              <a:defRPr sz="2800">
                <a:latin typeface="Helvetica"/>
                <a:ea typeface="Helvetica"/>
                <a:cs typeface="Helvetica"/>
                <a:sym typeface="Helvetica"/>
              </a:defRPr>
            </a:pPr>
            <a:endParaRPr dirty="0"/>
          </a:p>
          <a:p>
            <a:pPr algn="l">
              <a:defRPr sz="2800">
                <a:latin typeface="Helvetica"/>
                <a:ea typeface="Helvetica"/>
                <a:cs typeface="Helvetica"/>
                <a:sym typeface="Helvetica"/>
              </a:defRPr>
            </a:pPr>
            <a:r>
              <a:rPr dirty="0"/>
              <a:t>    4)Composition - To create a Pipeline Estimator.</a:t>
            </a:r>
          </a:p>
          <a:p>
            <a:pPr algn="l">
              <a:defRPr sz="2800">
                <a:latin typeface="Helvetica"/>
                <a:ea typeface="Helvetica"/>
                <a:cs typeface="Helvetica"/>
                <a:sym typeface="Helvetica"/>
              </a:defRPr>
            </a:pPr>
            <a:endParaRPr dirty="0"/>
          </a:p>
          <a:p>
            <a:pPr algn="l">
              <a:defRPr sz="2800">
                <a:latin typeface="Helvetica"/>
                <a:ea typeface="Helvetica"/>
                <a:cs typeface="Helvetica"/>
                <a:sym typeface="Helvetica"/>
              </a:defRPr>
            </a:pPr>
            <a:r>
              <a:rPr dirty="0"/>
              <a:t>    5)Sensible defaults - Reasonable default values for most    parameters.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78" name="Oval Oval" descr="Oval Oval"/>
          <p:cNvPicPr>
            <a:picLocks/>
          </p:cNvPicPr>
          <p:nvPr/>
        </p:nvPicPr>
        <p:blipFill>
          <a:blip r:embed="rId3"/>
          <a:stretch>
            <a:fillRect/>
          </a:stretch>
        </p:blipFill>
        <p:spPr>
          <a:xfrm rot="6506688">
            <a:off x="70328" y="3564250"/>
            <a:ext cx="3273461" cy="3224955"/>
          </a:xfrm>
          <a:prstGeom prst="rect">
            <a:avLst/>
          </a:prstGeom>
        </p:spPr>
      </p:pic>
      <p:sp>
        <p:nvSpPr>
          <p:cNvPr id="480" name="Regression Models"/>
          <p:cNvSpPr txBox="1"/>
          <p:nvPr/>
        </p:nvSpPr>
        <p:spPr>
          <a:xfrm>
            <a:off x="-25401" y="4783599"/>
            <a:ext cx="346491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t>Regression Models</a:t>
            </a:r>
            <a:endParaRPr sz="1200" b="1">
              <a:latin typeface="Times"/>
              <a:ea typeface="Times"/>
              <a:cs typeface="Times"/>
              <a:sym typeface="Times"/>
            </a:endParaRPr>
          </a:p>
        </p:txBody>
      </p:sp>
      <p:sp>
        <p:nvSpPr>
          <p:cNvPr id="481" name="Linear Regression - Simplest Regression Model which gives the relationship between dependent and independent variables.Two different ways to train :…"/>
          <p:cNvSpPr txBox="1"/>
          <p:nvPr/>
        </p:nvSpPr>
        <p:spPr>
          <a:xfrm>
            <a:off x="3520462" y="3446350"/>
            <a:ext cx="9482306" cy="4842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800">
                <a:latin typeface="Helvetica"/>
                <a:ea typeface="Helvetica"/>
                <a:cs typeface="Helvetica"/>
                <a:sym typeface="Helvetica"/>
              </a:defRPr>
            </a:pPr>
            <a:r>
              <a:rPr dirty="0"/>
              <a:t>Linear Regression - </a:t>
            </a:r>
            <a:r>
              <a:rPr b="0" dirty="0"/>
              <a:t>Simplest Regression Model which gives the relationship between dependent and independent </a:t>
            </a:r>
            <a:r>
              <a:rPr b="0" dirty="0" err="1"/>
              <a:t>variables.Two</a:t>
            </a:r>
            <a:r>
              <a:rPr b="0" dirty="0"/>
              <a:t> different ways to train :</a:t>
            </a:r>
            <a:br>
              <a:rPr b="0" dirty="0"/>
            </a:br>
            <a:endParaRPr b="0" dirty="0"/>
          </a:p>
          <a:p>
            <a:pPr marL="609600" algn="l" defTabSz="457200">
              <a:defRPr sz="2800">
                <a:latin typeface="Helvetica"/>
                <a:ea typeface="Helvetica"/>
                <a:cs typeface="Helvetica"/>
                <a:sym typeface="Helvetica"/>
              </a:defRPr>
            </a:pPr>
            <a:r>
              <a:rPr b="0" dirty="0"/>
              <a:t> 1) It uses a direct “closed form” equation that directly computes the model parameters that best fit the model to the training set.</a:t>
            </a:r>
          </a:p>
          <a:p>
            <a:pPr marL="609600" algn="l" defTabSz="457200">
              <a:defRPr sz="2800">
                <a:latin typeface="Helvetica"/>
                <a:ea typeface="Helvetica"/>
                <a:cs typeface="Helvetica"/>
                <a:sym typeface="Helvetica"/>
              </a:defRPr>
            </a:pPr>
            <a:endParaRPr b="0" dirty="0"/>
          </a:p>
          <a:p>
            <a:pPr marL="609600" algn="l" defTabSz="457200">
              <a:defRPr sz="2800">
                <a:latin typeface="Helvetica"/>
                <a:ea typeface="Helvetica"/>
                <a:cs typeface="Helvetica"/>
                <a:sym typeface="Helvetica"/>
              </a:defRPr>
            </a:pPr>
            <a:r>
              <a:rPr b="0" dirty="0"/>
              <a:t> 2) Iterative optimization approach called “Gradient Descent” which tweaks the model parameters to minimize the cost function.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85" name="Oval Oval" descr="Oval Oval"/>
          <p:cNvPicPr>
            <a:picLocks/>
          </p:cNvPicPr>
          <p:nvPr/>
        </p:nvPicPr>
        <p:blipFill>
          <a:blip r:embed="rId2"/>
          <a:stretch>
            <a:fillRect/>
          </a:stretch>
        </p:blipFill>
        <p:spPr>
          <a:xfrm rot="6506688">
            <a:off x="70328" y="3564250"/>
            <a:ext cx="3273461" cy="3224955"/>
          </a:xfrm>
          <a:prstGeom prst="rect">
            <a:avLst/>
          </a:prstGeom>
        </p:spPr>
      </p:pic>
      <p:sp>
        <p:nvSpPr>
          <p:cNvPr id="487" name="Polynomial Regression"/>
          <p:cNvSpPr txBox="1"/>
          <p:nvPr/>
        </p:nvSpPr>
        <p:spPr>
          <a:xfrm>
            <a:off x="-25401" y="4872499"/>
            <a:ext cx="3464919"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566" b="0">
                <a:solidFill>
                  <a:srgbClr val="FFFFFF"/>
                </a:solidFill>
                <a:latin typeface="Herculanum"/>
                <a:ea typeface="Herculanum"/>
                <a:cs typeface="Herculanum"/>
                <a:sym typeface="Herculanum"/>
              </a:defRPr>
            </a:lvl1pPr>
          </a:lstStyle>
          <a:p>
            <a:r>
              <a:rPr dirty="0"/>
              <a:t>Polynomial Regression</a:t>
            </a:r>
          </a:p>
        </p:txBody>
      </p:sp>
      <p:sp>
        <p:nvSpPr>
          <p:cNvPr id="488" name="It can fit non linear datasets as it has more parameters than Linear Regression, it is more prone to overfitting the training data.…"/>
          <p:cNvSpPr txBox="1"/>
          <p:nvPr/>
        </p:nvSpPr>
        <p:spPr>
          <a:xfrm>
            <a:off x="3460005" y="2330759"/>
            <a:ext cx="9278005" cy="7149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b="0" dirty="0"/>
              <a:t>It can fit non linear datasets as it has more parameters than Linear Regression, it is more prone to overfitting the training data.</a:t>
            </a:r>
            <a:br>
              <a:rPr b="0" dirty="0"/>
            </a:br>
            <a:endParaRPr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b="0" dirty="0"/>
              <a:t>The simple way to do this is to add power of each feature as new features, then train a linear model on this extended set of features.</a:t>
            </a:r>
            <a:br>
              <a:rPr b="0" dirty="0"/>
            </a:br>
            <a:endParaRPr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dirty="0"/>
              <a:t>Thus it is called as Polynomial Regression.</a:t>
            </a:r>
            <a:br>
              <a:rPr dirty="0"/>
            </a:br>
            <a:endParaRPr dirty="0"/>
          </a:p>
          <a:p>
            <a:pPr algn="l" defTabSz="457200">
              <a:lnSpc>
                <a:spcPct val="150000"/>
              </a:lnSpc>
              <a:defRPr sz="2800">
                <a:latin typeface="Helvetica"/>
                <a:ea typeface="Helvetica"/>
                <a:cs typeface="Helvetica"/>
                <a:sym typeface="Helvetica"/>
              </a:defRPr>
            </a:pPr>
            <a:endParaRPr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7DAA8D54-3B85-45CE-BA04-66B8BF7653F5}"/>
              </a:ext>
            </a:extLst>
          </p:cNvPr>
          <p:cNvPicPr>
            <a:picLocks/>
          </p:cNvPicPr>
          <p:nvPr/>
        </p:nvPicPr>
        <p:blipFill>
          <a:blip r:embed="rId2"/>
          <a:stretch>
            <a:fillRect/>
          </a:stretch>
        </p:blipFill>
        <p:spPr>
          <a:xfrm rot="6506688">
            <a:off x="112519" y="3533846"/>
            <a:ext cx="3253180" cy="3285764"/>
          </a:xfrm>
          <a:prstGeom prst="rect">
            <a:avLst/>
          </a:prstGeom>
        </p:spPr>
      </p:pic>
      <p:sp>
        <p:nvSpPr>
          <p:cNvPr id="2" name="TextBox 1">
            <a:extLst>
              <a:ext uri="{FF2B5EF4-FFF2-40B4-BE49-F238E27FC236}">
                <a16:creationId xmlns:a16="http://schemas.microsoft.com/office/drawing/2014/main" id="{50B92AED-CB29-4287-B4F5-FC274E7693EC}"/>
              </a:ext>
            </a:extLst>
          </p:cNvPr>
          <p:cNvSpPr txBox="1"/>
          <p:nvPr/>
        </p:nvSpPr>
        <p:spPr>
          <a:xfrm>
            <a:off x="357809" y="4114758"/>
            <a:ext cx="2782955"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cs typeface="Times New Roman" panose="02020603050405020304" pitchFamily="18" charset="0"/>
              </a:rPr>
              <a:t>Commonly Used Classification Tasks</a:t>
            </a:r>
            <a:endParaRPr kumimoji="0" lang="en-IN" sz="3700" u="none" strike="noStrike" cap="none" spc="0" normalizeH="0" baseline="0" dirty="0">
              <a:ln>
                <a:noFill/>
              </a:ln>
              <a:solidFill>
                <a:schemeClr val="bg1"/>
              </a:solidFill>
              <a:effectLst/>
              <a:uFillTx/>
              <a:latin typeface="Herculanum"/>
              <a:cs typeface="Times New Roman" panose="02020603050405020304" pitchFamily="18" charset="0"/>
              <a:sym typeface="Helvetica Neue"/>
            </a:endParaRPr>
          </a:p>
        </p:txBody>
      </p:sp>
      <p:sp>
        <p:nvSpPr>
          <p:cNvPr id="3" name="Rectangle 2">
            <a:extLst>
              <a:ext uri="{FF2B5EF4-FFF2-40B4-BE49-F238E27FC236}">
                <a16:creationId xmlns:a16="http://schemas.microsoft.com/office/drawing/2014/main" id="{FA5F4BDF-3D9B-424B-B683-397BC53D928E}"/>
              </a:ext>
            </a:extLst>
          </p:cNvPr>
          <p:cNvSpPr/>
          <p:nvPr/>
        </p:nvSpPr>
        <p:spPr>
          <a:xfrm>
            <a:off x="3439518" y="669398"/>
            <a:ext cx="9207472" cy="9020675"/>
          </a:xfrm>
          <a:prstGeom prst="rect">
            <a:avLst/>
          </a:prstGeom>
        </p:spPr>
        <p:txBody>
          <a:bodyPr wrap="square">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sz="260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sz="260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dirty="0"/>
              <a:t>Logistic Regression - </a:t>
            </a:r>
            <a:r>
              <a:rPr lang="en-US" sz="2600" b="0" dirty="0"/>
              <a:t>It is commonly used to estimate the probability that an instance belongs to a particular class or not.</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b="0" dirty="0"/>
              <a:t>If the estimated probability is greater than 50% then the model predicts that the instance belongs to that class (called Positive class, labelled “1”),or else it predicts that it does not (belongs to negative class ,labelled “0”).</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sz="2600" b="0" dirty="0"/>
              <a:t>The logistic Regression model can be generalized to support multiple classes directly, without having to train and combine multiple binary </a:t>
            </a:r>
            <a:r>
              <a:rPr lang="en-US" sz="2600" b="0" dirty="0" err="1"/>
              <a:t>classifiers.This</a:t>
            </a:r>
            <a:r>
              <a:rPr lang="en-US" sz="2600" b="0" dirty="0"/>
              <a:t> is called </a:t>
            </a:r>
            <a:r>
              <a:rPr lang="en-US" sz="2600" dirty="0" err="1"/>
              <a:t>Softmax</a:t>
            </a:r>
            <a:r>
              <a:rPr lang="en-US" sz="2600" dirty="0"/>
              <a:t> Regression or Multinomial Logistic Regression.</a:t>
            </a:r>
            <a:br>
              <a:rPr lang="en-US" sz="2600" dirty="0"/>
            </a:br>
            <a:endParaRPr lang="en-US" sz="2600"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p:cNvSpPr/>
          <p:nvPr/>
        </p:nvSpPr>
        <p:spPr>
          <a:xfrm>
            <a:off x="-25400" y="-63500"/>
            <a:ext cx="3540676"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5" name="Text"/>
          <p:cNvSpPr txBox="1"/>
          <p:nvPr/>
        </p:nvSpPr>
        <p:spPr>
          <a:xfrm>
            <a:off x="3834470" y="2419522"/>
            <a:ext cx="8684144" cy="562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endParaRPr/>
          </a:p>
        </p:txBody>
      </p:sp>
      <p:pic>
        <p:nvPicPr>
          <p:cNvPr id="156" name="Ydu81B-vzwqJMO249oJUNtBTK6YdggNNh28lP4kAE5AB2egkITGkf3yhDRSs3qqwhqkkUdKIF5HvZBaUvh3WQZthLCeYLqUKkN--OeMxyyHtB3Gt7sl1QHaSiFkiKBP7gd19qwmI6W6zmTkGiw.png" descr="Ydu81B-vzwqJMO249oJUNtBTK6YdggNNh28lP4kAE5AB2egkITGkf3yhDRSs3qqwhqkkUdKIF5HvZBaUvh3WQZthLCeYLqUKkN--OeMxyyHtB3Gt7sl1QHaSiFkiKBP7gd19qwmI6W6zmTkGiw.png"/>
          <p:cNvPicPr>
            <a:picLocks noChangeAspect="1"/>
          </p:cNvPicPr>
          <p:nvPr/>
        </p:nvPicPr>
        <p:blipFill>
          <a:blip r:embed="rId3"/>
          <a:stretch>
            <a:fillRect/>
          </a:stretch>
        </p:blipFill>
        <p:spPr>
          <a:xfrm>
            <a:off x="4779349" y="2042140"/>
            <a:ext cx="6034231" cy="5461552"/>
          </a:xfrm>
          <a:prstGeom prst="rect">
            <a:avLst/>
          </a:prstGeom>
          <a:ln w="12700">
            <a:miter lim="400000"/>
          </a:ln>
          <a:effectLst>
            <a:reflection stA="20387" endPos="40000" dir="5400000" sy="-100000" algn="bl" rotWithShape="0"/>
          </a:effectLst>
        </p:spPr>
      </p:pic>
      <p:sp>
        <p:nvSpPr>
          <p:cNvPr id="157" name="It is a multidisciplinary field to extract knowledge and insights from data."/>
          <p:cNvSpPr txBox="1"/>
          <p:nvPr/>
        </p:nvSpPr>
        <p:spPr>
          <a:xfrm>
            <a:off x="135328" y="1575420"/>
            <a:ext cx="3219219" cy="2135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5600"/>
              </a:lnSpc>
              <a:defRPr sz="1979" i="1">
                <a:solidFill>
                  <a:srgbClr val="FFFFFF"/>
                </a:solidFill>
                <a:latin typeface="Helvetica"/>
                <a:ea typeface="Helvetica"/>
                <a:cs typeface="Helvetica"/>
                <a:sym typeface="Helvetica"/>
              </a:defRPr>
            </a:lvl1pPr>
          </a:lstStyle>
          <a:p>
            <a:r>
              <a:rPr lang="en-IN" dirty="0"/>
              <a:t>“”</a:t>
            </a:r>
            <a:r>
              <a:rPr dirty="0"/>
              <a:t>It is a multidisciplinary field to extract knowledge and insights from data.</a:t>
            </a:r>
            <a:r>
              <a:rPr lang="en-IN" dirty="0"/>
              <a:t>“”</a:t>
            </a:r>
            <a:endParaRPr dirty="0"/>
          </a:p>
        </p:txBody>
      </p:sp>
      <p:sp>
        <p:nvSpPr>
          <p:cNvPr id="158" name="“Data is like a crude and unpolished Diamond, which needs to be polished or cleansed for future use”"/>
          <p:cNvSpPr txBox="1"/>
          <p:nvPr/>
        </p:nvSpPr>
        <p:spPr>
          <a:xfrm>
            <a:off x="-25400" y="4201691"/>
            <a:ext cx="3540676" cy="330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52400" algn="l" defTabSz="457200">
              <a:lnSpc>
                <a:spcPts val="6600"/>
              </a:lnSpc>
              <a:defRPr sz="2233">
                <a:solidFill>
                  <a:srgbClr val="FFFFFF"/>
                </a:solidFill>
                <a:latin typeface="Helvetica"/>
                <a:ea typeface="Helvetica"/>
                <a:cs typeface="Helvetica"/>
                <a:sym typeface="Helvetica"/>
              </a:defRPr>
            </a:pPr>
            <a:r>
              <a:rPr dirty="0"/>
              <a:t>“Data is like a crude and unpolished Diamond, which needs to be polished or cleansed for future use”</a:t>
            </a:r>
          </a:p>
          <a:p>
            <a:pPr algn="l" defTabSz="457200">
              <a:lnSpc>
                <a:spcPts val="4000"/>
              </a:lnSpc>
              <a:defRPr sz="2233">
                <a:solidFill>
                  <a:srgbClr val="FFFFFF"/>
                </a:solidFill>
                <a:latin typeface="Helvetica"/>
                <a:ea typeface="Helvetica"/>
                <a:cs typeface="Helvetica"/>
                <a:sym typeface="Helvetica"/>
              </a:defRPr>
            </a:pP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9283C5B7-3328-4B4F-9C9F-1BEC3B1D53C7}"/>
              </a:ext>
            </a:extLst>
          </p:cNvPr>
          <p:cNvPicPr>
            <a:picLocks/>
          </p:cNvPicPr>
          <p:nvPr/>
        </p:nvPicPr>
        <p:blipFill>
          <a:blip r:embed="rId2"/>
          <a:stretch>
            <a:fillRect/>
          </a:stretch>
        </p:blipFill>
        <p:spPr>
          <a:xfrm rot="6506688">
            <a:off x="70328" y="3564250"/>
            <a:ext cx="3273461" cy="3224955"/>
          </a:xfrm>
          <a:prstGeom prst="rect">
            <a:avLst/>
          </a:prstGeom>
        </p:spPr>
      </p:pic>
      <p:sp>
        <p:nvSpPr>
          <p:cNvPr id="3" name="TextBox 2">
            <a:extLst>
              <a:ext uri="{FF2B5EF4-FFF2-40B4-BE49-F238E27FC236}">
                <a16:creationId xmlns:a16="http://schemas.microsoft.com/office/drawing/2014/main" id="{531762A5-906E-43CF-BAD8-C7D952ADEBCE}"/>
              </a:ext>
            </a:extLst>
          </p:cNvPr>
          <p:cNvSpPr txBox="1"/>
          <p:nvPr/>
        </p:nvSpPr>
        <p:spPr>
          <a:xfrm>
            <a:off x="397565" y="4602699"/>
            <a:ext cx="2584174"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Sigmoid Curve</a:t>
            </a:r>
          </a:p>
        </p:txBody>
      </p:sp>
      <p:pic>
        <p:nvPicPr>
          <p:cNvPr id="1026" name="Picture 2">
            <a:extLst>
              <a:ext uri="{FF2B5EF4-FFF2-40B4-BE49-F238E27FC236}">
                <a16:creationId xmlns:a16="http://schemas.microsoft.com/office/drawing/2014/main" id="{BECA9397-6649-4DD3-9989-E12703044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906" y="3113905"/>
            <a:ext cx="8523595" cy="5672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357809" y="4602699"/>
            <a:ext cx="2584174"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Tree Based Methods</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2016282"/>
            <a:ext cx="9278005" cy="7778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Decision Tree- </a:t>
            </a:r>
            <a:r>
              <a:rPr lang="en-US" b="0" dirty="0"/>
              <a:t>One of the most widely adopted algorithms for classification. As the name indicates it builds a model in the form of a tree structure. It is used for Multi-dimensional analysis with multiple </a:t>
            </a:r>
            <a:r>
              <a:rPr lang="en-US" b="0" dirty="0" err="1"/>
              <a:t>classes.It</a:t>
            </a:r>
            <a:r>
              <a:rPr lang="en-US" b="0" dirty="0"/>
              <a:t> is characterized by fast execution time and ease in the interpretation of the rules.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Each node (or decision node) corresponds to one feature vector.</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It consists of three types of nodes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nl-NL" b="0" dirty="0"/>
              <a:t>Root Node,Branch Node,Leaf Node</a:t>
            </a:r>
            <a:br>
              <a:rPr b="0" dirty="0"/>
            </a:br>
            <a:endParaRPr b="0"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1FAC2BC1-802B-433C-B4B8-045D39AD33D0}"/>
              </a:ext>
            </a:extLst>
          </p:cNvPr>
          <p:cNvPicPr>
            <a:picLocks/>
          </p:cNvPicPr>
          <p:nvPr/>
        </p:nvPicPr>
        <p:blipFill>
          <a:blip r:embed="rId2"/>
          <a:stretch>
            <a:fillRect/>
          </a:stretch>
        </p:blipFill>
        <p:spPr>
          <a:xfrm rot="6506688">
            <a:off x="70328" y="3564250"/>
            <a:ext cx="3273461" cy="3224955"/>
          </a:xfrm>
          <a:prstGeom prst="rect">
            <a:avLst/>
          </a:prstGeom>
        </p:spPr>
      </p:pic>
      <p:pic>
        <p:nvPicPr>
          <p:cNvPr id="2" name="Picture 1">
            <a:extLst>
              <a:ext uri="{FF2B5EF4-FFF2-40B4-BE49-F238E27FC236}">
                <a16:creationId xmlns:a16="http://schemas.microsoft.com/office/drawing/2014/main" id="{BB9C3BDB-C868-4F0C-8DCC-2EE3BB7D72AC}"/>
              </a:ext>
            </a:extLst>
          </p:cNvPr>
          <p:cNvPicPr>
            <a:picLocks noChangeAspect="1"/>
          </p:cNvPicPr>
          <p:nvPr/>
        </p:nvPicPr>
        <p:blipFill>
          <a:blip r:embed="rId3"/>
          <a:stretch>
            <a:fillRect/>
          </a:stretch>
        </p:blipFill>
        <p:spPr>
          <a:xfrm>
            <a:off x="3439518" y="2663687"/>
            <a:ext cx="9627227" cy="5650764"/>
          </a:xfrm>
          <a:prstGeom prst="rect">
            <a:avLst/>
          </a:prstGeom>
        </p:spPr>
      </p:pic>
      <p:sp>
        <p:nvSpPr>
          <p:cNvPr id="5" name="TextBox 4">
            <a:extLst>
              <a:ext uri="{FF2B5EF4-FFF2-40B4-BE49-F238E27FC236}">
                <a16:creationId xmlns:a16="http://schemas.microsoft.com/office/drawing/2014/main" id="{950E99B3-188D-4BE9-AE04-8643497AFE54}"/>
              </a:ext>
            </a:extLst>
          </p:cNvPr>
          <p:cNvSpPr txBox="1"/>
          <p:nvPr/>
        </p:nvSpPr>
        <p:spPr>
          <a:xfrm>
            <a:off x="258417" y="4865489"/>
            <a:ext cx="2822713"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Sample Tree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D4F9B5A7-C685-4ACB-81CE-79F708FBAEC0}"/>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D3035809-E5BE-4918-8A6A-3BD1B19ACD4D}"/>
              </a:ext>
            </a:extLst>
          </p:cNvPr>
          <p:cNvSpPr txBox="1"/>
          <p:nvPr/>
        </p:nvSpPr>
        <p:spPr>
          <a:xfrm>
            <a:off x="5844209" y="442291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DF58C247-1156-4C18-A23E-E62A994F65E8}"/>
              </a:ext>
            </a:extLst>
          </p:cNvPr>
          <p:cNvSpPr txBox="1"/>
          <p:nvPr/>
        </p:nvSpPr>
        <p:spPr>
          <a:xfrm>
            <a:off x="496957" y="4597402"/>
            <a:ext cx="2405269" cy="1810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Algorith</a:t>
            </a:r>
            <a:r>
              <a:rPr lang="en-IN" sz="3700" dirty="0">
                <a:solidFill>
                  <a:schemeClr val="bg1"/>
                </a:solidFill>
                <a:latin typeface="Herculanum"/>
              </a:rPr>
              <a:t>ms to build </a:t>
            </a:r>
          </a:p>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D-Tree</a:t>
            </a:r>
            <a:endParaRPr kumimoji="0" lang="en-IN" sz="3700" b="1" i="0" u="none" strike="noStrike" cap="none" spc="0" normalizeH="0" baseline="0" dirty="0">
              <a:ln>
                <a:noFill/>
              </a:ln>
              <a:solidFill>
                <a:schemeClr val="bg1"/>
              </a:solidFill>
              <a:effectLst/>
              <a:uFillTx/>
              <a:latin typeface="Herculanum"/>
              <a:sym typeface="Helvetica Neue"/>
            </a:endParaRP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D0858B1E-F5DC-4062-A27C-AE4174B4FCAC}"/>
              </a:ext>
            </a:extLst>
          </p:cNvPr>
          <p:cNvSpPr txBox="1"/>
          <p:nvPr/>
        </p:nvSpPr>
        <p:spPr>
          <a:xfrm>
            <a:off x="3460005" y="2062450"/>
            <a:ext cx="9278005" cy="768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CART (Classification and Regression Trees) </a:t>
            </a:r>
            <a:r>
              <a:rPr lang="en-US" b="0" dirty="0"/>
              <a:t>— This makes use of Gini impurity as metric.</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sz="2800" dirty="0">
                <a:sym typeface="Helvetica"/>
              </a:rPr>
              <a:t>Gini(E) = 1 - </a:t>
            </a:r>
            <a:r>
              <a:rPr lang="en-IN" sz="2800" dirty="0" err="1">
                <a:sym typeface="Helvetica"/>
              </a:rPr>
              <a:t>Σj</a:t>
            </a:r>
            <a:r>
              <a:rPr lang="en-IN" sz="2800" dirty="0">
                <a:sym typeface="Helvetica"/>
              </a:rPr>
              <a:t> = 1 to c  p^2 j</a:t>
            </a: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ID3 (Iterative Dichotomiser3) — </a:t>
            </a:r>
            <a:r>
              <a:rPr lang="en-IN" b="0" dirty="0"/>
              <a:t>This uses entropy and information gain as metric.</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IN"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dirty="0"/>
              <a:t>Entropy(S) = -</a:t>
            </a:r>
            <a:r>
              <a:rPr lang="en-IN" sz="2600" dirty="0"/>
              <a:t>P(yes)log2P(yes) – P(No)log2(No)</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sz="2600" dirty="0"/>
              <a:t>Information Gain = Entropy(S) – [(Weighted </a:t>
            </a:r>
            <a:r>
              <a:rPr lang="en-IN" sz="2600" dirty="0" err="1"/>
              <a:t>Avg</a:t>
            </a:r>
            <a:r>
              <a:rPr lang="en-IN" sz="2600" dirty="0"/>
              <a:t>)*Entropy(each feature)]</a:t>
            </a:r>
            <a:br>
              <a:rPr b="0" dirty="0"/>
            </a:br>
            <a:endParaRPr b="0" dirty="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2"/>
          <a:stretch>
            <a:fillRect/>
          </a:stretch>
        </p:blipFill>
        <p:spPr>
          <a:xfrm rot="6506688">
            <a:off x="70328" y="3564250"/>
            <a:ext cx="3273461" cy="3224955"/>
          </a:xfrm>
          <a:prstGeom prst="rect">
            <a:avLst/>
          </a:prstGeom>
        </p:spPr>
      </p:pic>
      <p:pic>
        <p:nvPicPr>
          <p:cNvPr id="5" name="Picture 4">
            <a:extLst>
              <a:ext uri="{FF2B5EF4-FFF2-40B4-BE49-F238E27FC236}">
                <a16:creationId xmlns:a16="http://schemas.microsoft.com/office/drawing/2014/main" id="{A505F405-3FDC-4B33-BDD3-196D479125D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l="-37363" r="-37363"/>
          <a:stretch>
            <a:fillRect/>
          </a:stretch>
        </p:blipFill>
        <p:spPr bwMode="auto">
          <a:xfrm>
            <a:off x="3439518" y="2345635"/>
            <a:ext cx="9958430" cy="60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03A30E8-0100-4B8A-A355-F19A5A41DDF4}"/>
              </a:ext>
            </a:extLst>
          </p:cNvPr>
          <p:cNvSpPr txBox="1"/>
          <p:nvPr/>
        </p:nvSpPr>
        <p:spPr>
          <a:xfrm>
            <a:off x="437322" y="4774748"/>
            <a:ext cx="2683565"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Entropy</a:t>
            </a:r>
            <a:r>
              <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D4F9B5A7-C685-4ACB-81CE-79F708FBAEC0}"/>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D3035809-E5BE-4918-8A6A-3BD1B19ACD4D}"/>
              </a:ext>
            </a:extLst>
          </p:cNvPr>
          <p:cNvSpPr txBox="1"/>
          <p:nvPr/>
        </p:nvSpPr>
        <p:spPr>
          <a:xfrm>
            <a:off x="5844209" y="442291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DF58C247-1156-4C18-A23E-E62A994F65E8}"/>
              </a:ext>
            </a:extLst>
          </p:cNvPr>
          <p:cNvSpPr txBox="1"/>
          <p:nvPr/>
        </p:nvSpPr>
        <p:spPr>
          <a:xfrm>
            <a:off x="496957" y="4830798"/>
            <a:ext cx="2405269"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Overfitting</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D0858B1E-F5DC-4062-A27C-AE4174B4FCAC}"/>
              </a:ext>
            </a:extLst>
          </p:cNvPr>
          <p:cNvSpPr txBox="1"/>
          <p:nvPr/>
        </p:nvSpPr>
        <p:spPr>
          <a:xfrm>
            <a:off x="3460005" y="3308947"/>
            <a:ext cx="9278005" cy="5193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The Decision Tree </a:t>
            </a:r>
            <a:r>
              <a:rPr lang="en-US" b="0" dirty="0" err="1"/>
              <a:t>algorithm,unless</a:t>
            </a:r>
            <a:r>
              <a:rPr lang="en-US" b="0" dirty="0"/>
              <a:t> a stopping criterion is applied, may keep growing indefinitely.</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Thus Splitting for every feature and dividing into smaller partitions till the point that data is classified.</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This is done by Pruning which is reducing the size of the Decision Tree.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IN" b="0" dirty="0"/>
              <a:t>Pre-Pruning and Post-Pruning</a:t>
            </a:r>
          </a:p>
        </p:txBody>
      </p:sp>
    </p:spTree>
    <p:extLst>
      <p:ext uri="{BB962C8B-B14F-4D97-AF65-F5344CB8AC3E}">
        <p14:creationId xmlns:p14="http://schemas.microsoft.com/office/powerpoint/2010/main" val="266368239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490055"/>
            <a:ext cx="2683565"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ea typeface="Helvetica Neue"/>
                <a:cs typeface="Helvetica Neue"/>
              </a:rPr>
              <a:t>Tree Based Methods</a:t>
            </a:r>
            <a:r>
              <a:rPr kumimoji="0" lang="en-IN" sz="2400" b="1" i="0" u="none" strike="noStrike" cap="none" spc="0" normalizeH="0" baseline="0" dirty="0">
                <a:ln>
                  <a:noFill/>
                </a:ln>
                <a:solidFill>
                  <a:srgbClr val="000000"/>
                </a:solidFill>
                <a:effectLst/>
                <a:uFillTx/>
                <a:latin typeface="Helvetica Neue"/>
                <a:ea typeface="Helvetica Neue"/>
                <a:cs typeface="Helvetica Neue"/>
                <a:sym typeface="Helvetica Neue"/>
              </a:rPr>
              <a:t> </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3308945"/>
            <a:ext cx="9278005" cy="51934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Random Forests</a:t>
            </a:r>
            <a:r>
              <a:rPr lang="en-US" b="0" dirty="0"/>
              <a:t>: It is an Ensemble </a:t>
            </a:r>
            <a:r>
              <a:rPr lang="en-US" b="0" dirty="0" err="1"/>
              <a:t>Classifier,as</a:t>
            </a:r>
            <a:r>
              <a:rPr lang="en-US" b="0" dirty="0"/>
              <a:t> it is combination of many Decision Tree Classifiers. </a:t>
            </a:r>
            <a:r>
              <a:rPr lang="en-US" b="0" dirty="0" err="1"/>
              <a:t>Ensembling</a:t>
            </a:r>
            <a:r>
              <a:rPr lang="en-US" b="0" dirty="0"/>
              <a:t> is usually done using the concept of bagging with different feature sets.</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It runs very efficiently and blindly we can choose Random Forest Algorithm for any large and expensive data sets.</a:t>
            </a:r>
          </a:p>
        </p:txBody>
      </p:sp>
    </p:spTree>
    <p:extLst>
      <p:ext uri="{BB962C8B-B14F-4D97-AF65-F5344CB8AC3E}">
        <p14:creationId xmlns:p14="http://schemas.microsoft.com/office/powerpoint/2010/main" val="407499297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200" b="1" i="0" u="none" strike="noStrike" cap="none" spc="0" normalizeH="0" baseline="0" dirty="0">
                <a:ln>
                  <a:noFill/>
                </a:ln>
                <a:solidFill>
                  <a:schemeClr val="bg1"/>
                </a:solidFill>
                <a:effectLst/>
                <a:uFillTx/>
                <a:latin typeface="Herculanum"/>
                <a:sym typeface="Helvetica Neue"/>
              </a:rPr>
              <a:t>Implementation</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7" name="Picture 6" descr="A close up of a map&#10;&#10;Description automatically generated">
            <a:extLst>
              <a:ext uri="{FF2B5EF4-FFF2-40B4-BE49-F238E27FC236}">
                <a16:creationId xmlns:a16="http://schemas.microsoft.com/office/drawing/2014/main" id="{CE5B9DCA-F1BD-41DC-9EBF-734D4C762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277" y="1730937"/>
            <a:ext cx="7741917" cy="7618244"/>
          </a:xfrm>
          <a:prstGeom prst="rect">
            <a:avLst/>
          </a:prstGeom>
        </p:spPr>
      </p:pic>
    </p:spTree>
    <p:extLst>
      <p:ext uri="{BB962C8B-B14F-4D97-AF65-F5344CB8AC3E}">
        <p14:creationId xmlns:p14="http://schemas.microsoft.com/office/powerpoint/2010/main" val="19969382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205361"/>
            <a:ext cx="2683565" cy="1810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Support Vector Machines</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1693120"/>
            <a:ext cx="9278005" cy="8425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dirty="0"/>
              <a:t>Support Vector Machines</a:t>
            </a:r>
            <a:r>
              <a:rPr lang="en-US" b="0" dirty="0"/>
              <a:t>: It is a model, which can do linear classification as well as Regression.</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We can use algorithm to create hyperplanes in space that separate the data, guided by the labels that we have.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Hyperplane is the generalization of a plane.</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i.In</a:t>
            </a:r>
            <a:r>
              <a:rPr lang="en-US" b="0" dirty="0"/>
              <a:t> one dimension, a hyperplane is called a point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ii.In</a:t>
            </a:r>
            <a:r>
              <a:rPr lang="en-US" b="0" dirty="0"/>
              <a:t> two dimensions, it is a line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iii.In</a:t>
            </a:r>
            <a:r>
              <a:rPr lang="en-US" b="0" dirty="0"/>
              <a:t> three dimensions, it is a plane </a:t>
            </a:r>
          </a:p>
          <a:p>
            <a:pPr marL="139700" algn="l" defTabSz="457200">
              <a:lnSpc>
                <a:spcPct val="150000"/>
              </a:lnSpc>
              <a:buClr>
                <a:srgbClr val="000000"/>
              </a:buClr>
              <a:buSzPct val="145000"/>
              <a:defRPr sz="2800">
                <a:latin typeface="Helvetica"/>
                <a:ea typeface="Helvetica"/>
                <a:cs typeface="Helvetica"/>
                <a:sym typeface="Helvetica"/>
              </a:defRPr>
            </a:pPr>
            <a:r>
              <a:rPr lang="en-US" b="0" dirty="0"/>
              <a:t>      </a:t>
            </a:r>
            <a:r>
              <a:rPr lang="en-US" b="0" dirty="0" err="1"/>
              <a:t>iv.In</a:t>
            </a:r>
            <a:r>
              <a:rPr lang="en-US" b="0" dirty="0"/>
              <a:t> more dimensions you can call it a hyperplane</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spTree>
    <p:extLst>
      <p:ext uri="{BB962C8B-B14F-4D97-AF65-F5344CB8AC3E}">
        <p14:creationId xmlns:p14="http://schemas.microsoft.com/office/powerpoint/2010/main" val="237075204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200" b="1" i="0" u="none" strike="noStrike" cap="none" spc="0" normalizeH="0" baseline="0" dirty="0">
                <a:ln>
                  <a:noFill/>
                </a:ln>
                <a:solidFill>
                  <a:schemeClr val="bg1"/>
                </a:solidFill>
                <a:effectLst/>
                <a:uFillTx/>
                <a:latin typeface="Herculanum"/>
                <a:sym typeface="Helvetica Neue"/>
              </a:rPr>
              <a:t>Implementation</a:t>
            </a: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3" name="Picture 2">
            <a:extLst>
              <a:ext uri="{FF2B5EF4-FFF2-40B4-BE49-F238E27FC236}">
                <a16:creationId xmlns:a16="http://schemas.microsoft.com/office/drawing/2014/main" id="{0CAF1110-5058-46CE-86A6-6EED783102EA}"/>
              </a:ext>
            </a:extLst>
          </p:cNvPr>
          <p:cNvPicPr>
            <a:picLocks noChangeAspect="1"/>
          </p:cNvPicPr>
          <p:nvPr/>
        </p:nvPicPr>
        <p:blipFill>
          <a:blip r:embed="rId4"/>
          <a:stretch>
            <a:fillRect/>
          </a:stretch>
        </p:blipFill>
        <p:spPr>
          <a:xfrm>
            <a:off x="3495219" y="3157686"/>
            <a:ext cx="9509581" cy="5350209"/>
          </a:xfrm>
          <a:prstGeom prst="rect">
            <a:avLst/>
          </a:prstGeom>
        </p:spPr>
      </p:pic>
    </p:spTree>
    <p:extLst>
      <p:ext uri="{BB962C8B-B14F-4D97-AF65-F5344CB8AC3E}">
        <p14:creationId xmlns:p14="http://schemas.microsoft.com/office/powerpoint/2010/main" val="37342491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2" name="Text"/>
          <p:cNvSpPr txBox="1"/>
          <p:nvPr/>
        </p:nvSpPr>
        <p:spPr>
          <a:xfrm>
            <a:off x="6146088" y="4646270"/>
            <a:ext cx="712624" cy="461060"/>
          </a:xfrm>
          <a:prstGeom prst="rect">
            <a:avLst/>
          </a:prstGeom>
          <a:ln w="12700">
            <a:miter lim="400000"/>
          </a:ln>
        </p:spPr>
        <p:txBody>
          <a:bodyPr wrap="none" lIns="50800" tIns="50800" rIns="50800" bIns="50800" anchor="ctr">
            <a:spAutoFit/>
          </a:bodyPr>
          <a:lstStyle/>
          <a:p>
            <a:endParaRPr/>
          </a:p>
        </p:txBody>
      </p:sp>
      <p:pic>
        <p:nvPicPr>
          <p:cNvPr id="163" name="eiYB2ejyDoFaKhzSK83MYflVzPviCTd1pxzefDqFvFNdP3bjMiwx2-stGVrSTPIDP9jpj-N3qRrL7VhOO7Mmi7Vcv8t-FwGrC9dson8Rl_3mco1L8Dwmqe_fnrXrmRktMSgm5PUtinVH-i5NcQ.png" descr="eiYB2ejyDoFaKhzSK83MYflVzPviCTd1pxzefDqFvFNdP3bjMiwx2-stGVrSTPIDP9jpj-N3qRrL7VhOO7Mmi7Vcv8t-FwGrC9dson8Rl_3mco1L8Dwmqe_fnrXrmRktMSgm5PUtinVH-i5NcQ.png"/>
          <p:cNvPicPr>
            <a:picLocks/>
          </p:cNvPicPr>
          <p:nvPr/>
        </p:nvPicPr>
        <p:blipFill>
          <a:blip r:embed="rId3"/>
          <a:stretch>
            <a:fillRect/>
          </a:stretch>
        </p:blipFill>
        <p:spPr>
          <a:xfrm>
            <a:off x="3726579" y="2895374"/>
            <a:ext cx="8955243" cy="4851852"/>
          </a:xfrm>
          <a:prstGeom prst="rect">
            <a:avLst/>
          </a:prstGeom>
          <a:ln w="12700">
            <a:miter lim="400000"/>
          </a:ln>
          <a:effectLst>
            <a:reflection stA="18324" endPos="40000" dir="5400000" sy="-100000" algn="bl" rotWithShape="0"/>
          </a:effectLst>
        </p:spPr>
      </p:pic>
      <p:pic>
        <p:nvPicPr>
          <p:cNvPr id="164" name="Oval Oval" descr="Oval Oval"/>
          <p:cNvPicPr>
            <a:picLocks/>
          </p:cNvPicPr>
          <p:nvPr/>
        </p:nvPicPr>
        <p:blipFill>
          <a:blip r:embed="rId4"/>
          <a:stretch>
            <a:fillRect/>
          </a:stretch>
        </p:blipFill>
        <p:spPr>
          <a:xfrm rot="6506688">
            <a:off x="102718" y="3607510"/>
            <a:ext cx="3208681" cy="3037900"/>
          </a:xfrm>
          <a:prstGeom prst="rect">
            <a:avLst/>
          </a:prstGeom>
        </p:spPr>
      </p:pic>
      <p:sp>
        <p:nvSpPr>
          <p:cNvPr id="166" name="EVOLUTION"/>
          <p:cNvSpPr txBox="1"/>
          <p:nvPr/>
        </p:nvSpPr>
        <p:spPr>
          <a:xfrm>
            <a:off x="278290" y="4840709"/>
            <a:ext cx="285753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700" b="0">
                <a:solidFill>
                  <a:srgbClr val="FFFFFF"/>
                </a:solidFill>
                <a:latin typeface="Herculanum"/>
                <a:ea typeface="Herculanum"/>
                <a:cs typeface="Herculanum"/>
                <a:sym typeface="Herculanum"/>
              </a:defRPr>
            </a:lvl1pPr>
          </a:lstStyle>
          <a:p>
            <a:r>
              <a:t>EVOLUTION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490054"/>
            <a:ext cx="2683565" cy="1241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3700" b="1" i="0" u="none" strike="noStrike" cap="none" spc="0" normalizeH="0" baseline="0" dirty="0">
                <a:ln>
                  <a:noFill/>
                </a:ln>
                <a:solidFill>
                  <a:schemeClr val="bg1"/>
                </a:solidFill>
                <a:effectLst/>
                <a:uFillTx/>
                <a:latin typeface="Herculanum"/>
                <a:sym typeface="Helvetica Neue"/>
              </a:rPr>
              <a:t>Support Vectors</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1046792"/>
            <a:ext cx="9278005" cy="9717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Support vectors are data points that are closer to the hyperplane and influence the position and                orientation of the hyperplane. Using these support vectors, we maximize the margin of the              classifier. </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Deleting the support vectors will change the position of the </a:t>
            </a:r>
            <a:r>
              <a:rPr lang="en-US" b="0" dirty="0" err="1"/>
              <a:t>hyperplane.These</a:t>
            </a:r>
            <a:r>
              <a:rPr lang="en-US" b="0" dirty="0"/>
              <a:t> are the points that help us build our SVM.</a:t>
            </a:r>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r>
              <a:rPr lang="en-US" b="0" dirty="0"/>
              <a:t>Results are very promising and can be used for both regression and classification, not much interpreted with </a:t>
            </a:r>
            <a:r>
              <a:rPr lang="en-US" b="0" dirty="0" err="1"/>
              <a:t>noise.Such</a:t>
            </a:r>
            <a:r>
              <a:rPr lang="en-US" b="0" dirty="0"/>
              <a:t> as in Binary Classification of images into face and non face components. </a:t>
            </a:r>
          </a:p>
          <a:p>
            <a:pPr marL="139700" algn="l" defTabSz="457200">
              <a:lnSpc>
                <a:spcPct val="150000"/>
              </a:lnSpc>
              <a:buClr>
                <a:srgbClr val="000000"/>
              </a:buClr>
              <a:buSzPct val="145000"/>
              <a:defRPr sz="2800">
                <a:latin typeface="Helvetica"/>
                <a:ea typeface="Helvetica"/>
                <a:cs typeface="Helvetica"/>
                <a:sym typeface="Helvetica"/>
              </a:defRPr>
            </a:pPr>
            <a:endParaRPr lang="en-US" b="0" dirty="0"/>
          </a:p>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spTree>
    <p:extLst>
      <p:ext uri="{BB962C8B-B14F-4D97-AF65-F5344CB8AC3E}">
        <p14:creationId xmlns:p14="http://schemas.microsoft.com/office/powerpoint/2010/main" val="231986194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5" name="Oval Oval" descr="Oval Oval">
            <a:extLst>
              <a:ext uri="{FF2B5EF4-FFF2-40B4-BE49-F238E27FC236}">
                <a16:creationId xmlns:a16="http://schemas.microsoft.com/office/drawing/2014/main" id="{3F074068-2C68-435B-8C44-3D90B409BBC4}"/>
              </a:ext>
            </a:extLst>
          </p:cNvPr>
          <p:cNvPicPr>
            <a:picLocks/>
          </p:cNvPicPr>
          <p:nvPr/>
        </p:nvPicPr>
        <p:blipFill>
          <a:blip r:embed="rId3"/>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C9626589-8D86-44AB-A34F-3AA763292F10}"/>
              </a:ext>
            </a:extLst>
          </p:cNvPr>
          <p:cNvSpPr txBox="1"/>
          <p:nvPr/>
        </p:nvSpPr>
        <p:spPr>
          <a:xfrm>
            <a:off x="266789" y="4871396"/>
            <a:ext cx="315224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200" dirty="0">
                <a:solidFill>
                  <a:schemeClr val="bg1"/>
                </a:solidFill>
                <a:latin typeface="Herculanum"/>
              </a:rPr>
              <a:t>ML </a:t>
            </a:r>
            <a:r>
              <a:rPr lang="en-IN" sz="3200" dirty="0">
                <a:solidFill>
                  <a:schemeClr val="bg1"/>
                </a:solidFill>
                <a:latin typeface="Herculanum"/>
                <a:sym typeface="Wingdings" panose="05000000000000000000" pitchFamily="2" charset="2"/>
              </a:rPr>
              <a:t> DL</a:t>
            </a:r>
            <a:endParaRPr kumimoji="0" lang="en-IN" sz="3200" b="1" i="0" u="none" strike="noStrike" cap="none" spc="0" normalizeH="0" baseline="0" dirty="0">
              <a:ln>
                <a:noFill/>
              </a:ln>
              <a:solidFill>
                <a:schemeClr val="bg1"/>
              </a:solidFill>
              <a:effectLst/>
              <a:uFillTx/>
              <a:latin typeface="Herculanum"/>
              <a:sym typeface="Helvetica Neue"/>
            </a:endParaRPr>
          </a:p>
        </p:txBody>
      </p:sp>
      <p:sp>
        <p:nvSpPr>
          <p:cNvPr id="12" name="It can fit non linear datasets as it has more parameters than Linear Regression, it is more prone to overfitting the training data.…">
            <a:extLst>
              <a:ext uri="{FF2B5EF4-FFF2-40B4-BE49-F238E27FC236}">
                <a16:creationId xmlns:a16="http://schemas.microsoft.com/office/drawing/2014/main" id="{BFD65D36-5BC5-4F81-A402-6DC79D7D2846}"/>
              </a:ext>
            </a:extLst>
          </p:cNvPr>
          <p:cNvSpPr txBox="1"/>
          <p:nvPr/>
        </p:nvSpPr>
        <p:spPr>
          <a:xfrm>
            <a:off x="3460005" y="4924771"/>
            <a:ext cx="9278005" cy="1961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39700" algn="l" defTabSz="457200">
              <a:lnSpc>
                <a:spcPct val="150000"/>
              </a:lnSpc>
              <a:buClr>
                <a:srgbClr val="000000"/>
              </a:buClr>
              <a:buSzPct val="145000"/>
              <a:defRPr sz="2800">
                <a:latin typeface="Helvetica"/>
                <a:ea typeface="Helvetica"/>
                <a:cs typeface="Helvetica"/>
                <a:sym typeface="Helvetica"/>
              </a:defRPr>
            </a:pPr>
            <a:endParaRPr lang="en-US" dirty="0"/>
          </a:p>
          <a:p>
            <a:pPr marL="139700" algn="l" defTabSz="457200">
              <a:lnSpc>
                <a:spcPct val="150000"/>
              </a:lnSpc>
              <a:buClr>
                <a:srgbClr val="000000"/>
              </a:buClr>
              <a:buSzPct val="145000"/>
              <a:defRPr sz="2800">
                <a:latin typeface="Helvetica"/>
                <a:ea typeface="Helvetica"/>
                <a:cs typeface="Helvetica"/>
                <a:sym typeface="Helvetica"/>
              </a:defRPr>
            </a:pPr>
            <a:br>
              <a:rPr b="0" dirty="0"/>
            </a:br>
            <a:endParaRPr b="0" dirty="0"/>
          </a:p>
        </p:txBody>
      </p:sp>
      <p:pic>
        <p:nvPicPr>
          <p:cNvPr id="8" name="Content Placeholder 3">
            <a:extLst>
              <a:ext uri="{FF2B5EF4-FFF2-40B4-BE49-F238E27FC236}">
                <a16:creationId xmlns:a16="http://schemas.microsoft.com/office/drawing/2014/main" id="{03A52CDC-C380-470E-9081-315426620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508" y="3113904"/>
            <a:ext cx="8971989" cy="4381669"/>
          </a:xfrm>
          <a:prstGeom prst="rect">
            <a:avLst/>
          </a:prstGeom>
        </p:spPr>
      </p:pic>
    </p:spTree>
    <p:extLst>
      <p:ext uri="{BB962C8B-B14F-4D97-AF65-F5344CB8AC3E}">
        <p14:creationId xmlns:p14="http://schemas.microsoft.com/office/powerpoint/2010/main" val="343070570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25400" y="-63500"/>
            <a:ext cx="3464918"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4" name="Oval Oval" descr="Oval Oval">
            <a:extLst>
              <a:ext uri="{FF2B5EF4-FFF2-40B4-BE49-F238E27FC236}">
                <a16:creationId xmlns:a16="http://schemas.microsoft.com/office/drawing/2014/main" id="{5E543D62-6242-422D-B4EB-10779C4AD185}"/>
              </a:ext>
            </a:extLst>
          </p:cNvPr>
          <p:cNvPicPr>
            <a:picLocks/>
          </p:cNvPicPr>
          <p:nvPr/>
        </p:nvPicPr>
        <p:blipFill>
          <a:blip r:embed="rId2"/>
          <a:stretch>
            <a:fillRect/>
          </a:stretch>
        </p:blipFill>
        <p:spPr>
          <a:xfrm rot="6506688">
            <a:off x="70328" y="3564250"/>
            <a:ext cx="3273461" cy="3224955"/>
          </a:xfrm>
          <a:prstGeom prst="rect">
            <a:avLst/>
          </a:prstGeom>
        </p:spPr>
      </p:pic>
      <p:sp>
        <p:nvSpPr>
          <p:cNvPr id="2" name="TextBox 1">
            <a:extLst>
              <a:ext uri="{FF2B5EF4-FFF2-40B4-BE49-F238E27FC236}">
                <a16:creationId xmlns:a16="http://schemas.microsoft.com/office/drawing/2014/main" id="{603A30E8-0100-4B8A-A355-F19A5A41DDF4}"/>
              </a:ext>
            </a:extLst>
          </p:cNvPr>
          <p:cNvSpPr txBox="1"/>
          <p:nvPr/>
        </p:nvSpPr>
        <p:spPr>
          <a:xfrm>
            <a:off x="437322" y="4774747"/>
            <a:ext cx="2683565" cy="671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sz="3700" dirty="0">
                <a:solidFill>
                  <a:schemeClr val="bg1"/>
                </a:solidFill>
                <a:latin typeface="Herculanum"/>
              </a:rPr>
              <a:t>E</a:t>
            </a:r>
            <a:r>
              <a:rPr kumimoji="0" lang="en-IN" sz="3700" b="1" i="0" u="none" strike="noStrike" cap="none" spc="0" normalizeH="0" baseline="0" dirty="0">
                <a:ln>
                  <a:noFill/>
                </a:ln>
                <a:solidFill>
                  <a:schemeClr val="bg1"/>
                </a:solidFill>
                <a:effectLst/>
                <a:uFillTx/>
                <a:latin typeface="Herculanum"/>
                <a:sym typeface="Helvetica Neue"/>
              </a:rPr>
              <a:t>XAMPLE</a:t>
            </a:r>
          </a:p>
        </p:txBody>
      </p:sp>
      <p:sp>
        <p:nvSpPr>
          <p:cNvPr id="8" name="It can fit non linear datasets as it has more parameters than Linear Regression, it is more prone to overfitting the training data.…">
            <a:extLst>
              <a:ext uri="{FF2B5EF4-FFF2-40B4-BE49-F238E27FC236}">
                <a16:creationId xmlns:a16="http://schemas.microsoft.com/office/drawing/2014/main" id="{F87D463D-0E8B-4860-9460-5FE7C391D548}"/>
              </a:ext>
            </a:extLst>
          </p:cNvPr>
          <p:cNvSpPr txBox="1"/>
          <p:nvPr/>
        </p:nvSpPr>
        <p:spPr>
          <a:xfrm>
            <a:off x="3460005" y="5571107"/>
            <a:ext cx="9278005" cy="669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2800">
                <a:latin typeface="Helvetica"/>
                <a:ea typeface="Helvetica"/>
                <a:cs typeface="Helvetica"/>
                <a:sym typeface="Helvetica"/>
              </a:defRPr>
            </a:pPr>
            <a:endParaRPr lang="en-US" b="0" dirty="0"/>
          </a:p>
        </p:txBody>
      </p:sp>
      <p:pic>
        <p:nvPicPr>
          <p:cNvPr id="9" name="Content Placeholder 3">
            <a:extLst>
              <a:ext uri="{FF2B5EF4-FFF2-40B4-BE49-F238E27FC236}">
                <a16:creationId xmlns:a16="http://schemas.microsoft.com/office/drawing/2014/main" id="{2A2BB7D2-B33B-48FC-AD0E-D65D371E3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035" y="2850131"/>
            <a:ext cx="8655315" cy="5193189"/>
          </a:xfrm>
          <a:prstGeom prst="rect">
            <a:avLst/>
          </a:prstGeom>
        </p:spPr>
      </p:pic>
    </p:spTree>
    <p:extLst>
      <p:ext uri="{BB962C8B-B14F-4D97-AF65-F5344CB8AC3E}">
        <p14:creationId xmlns:p14="http://schemas.microsoft.com/office/powerpoint/2010/main" val="42399196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p:cNvSpPr/>
          <p:nvPr/>
        </p:nvSpPr>
        <p:spPr>
          <a:xfrm>
            <a:off x="-25400" y="-63500"/>
            <a:ext cx="3540676" cy="9880600"/>
          </a:xfrm>
          <a:prstGeom prst="rect">
            <a:avLst/>
          </a:prstGeom>
          <a:solidFill>
            <a:schemeClr val="accent1">
              <a:hueOff val="114395"/>
              <a:lumOff val="-24975"/>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9" name="22 years ago IBMs Deep Blue beat World Chess Champion Gary Kasparov, which marked the importance and gave people a serious attention.…"/>
          <p:cNvSpPr txBox="1"/>
          <p:nvPr/>
        </p:nvSpPr>
        <p:spPr>
          <a:xfrm>
            <a:off x="3596937" y="1182872"/>
            <a:ext cx="9219926" cy="8504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buClr>
                <a:srgbClr val="000000"/>
              </a:buClr>
              <a:buSzPct val="145000"/>
              <a:buFont typeface="Times New Roman"/>
              <a:buChar char="•"/>
              <a:defRPr sz="2100">
                <a:latin typeface="Helvetica"/>
                <a:ea typeface="Helvetica"/>
                <a:cs typeface="Helvetica"/>
                <a:sym typeface="Helvetica"/>
              </a:defRPr>
            </a:pPr>
            <a:endParaRPr lang="en-IN"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22 years ago IBMs Deep Blue beat World Chess Champion Gary Kasparov, which marked the importance and gave people a serious attention.</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Then in the 21st century everything has seen exponential growth in the development and applications.</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2006 marked the word Deep Learning  by publications made by Geoffrey Hinton from the concept of Deep Belief Nets.</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2011 IBM Watson beat Human champions in Jeopardy.</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Google started Brain Team and X  Lab.</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2014 </a:t>
            </a:r>
            <a:r>
              <a:rPr sz="2600" dirty="0" err="1">
                <a:latin typeface="Times New Roman" panose="02020603050405020304" pitchFamily="18" charset="0"/>
                <a:cs typeface="Times New Roman" panose="02020603050405020304" pitchFamily="18" charset="0"/>
              </a:rPr>
              <a:t>FaceBook</a:t>
            </a:r>
            <a:r>
              <a:rPr sz="2600" dirty="0">
                <a:latin typeface="Times New Roman" panose="02020603050405020304" pitchFamily="18" charset="0"/>
                <a:cs typeface="Times New Roman" panose="02020603050405020304" pitchFamily="18" charset="0"/>
              </a:rPr>
              <a:t> Face Tagging (</a:t>
            </a:r>
            <a:r>
              <a:rPr sz="2600" dirty="0" err="1">
                <a:latin typeface="Times New Roman" panose="02020603050405020304" pitchFamily="18" charset="0"/>
                <a:cs typeface="Times New Roman" panose="02020603050405020304" pitchFamily="18" charset="0"/>
              </a:rPr>
              <a:t>DeepFace</a:t>
            </a:r>
            <a:r>
              <a:rPr sz="2600" dirty="0">
                <a:latin typeface="Times New Roman" panose="02020603050405020304" pitchFamily="18" charset="0"/>
                <a:cs typeface="Times New Roman" panose="02020603050405020304" pitchFamily="18" charset="0"/>
              </a:rPr>
              <a:t>)</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2016 Google’s Alpha Go beat Professional Players in Go game.</a:t>
            </a:r>
            <a:br>
              <a:rPr sz="2600" dirty="0">
                <a:latin typeface="Times New Roman" panose="02020603050405020304" pitchFamily="18" charset="0"/>
                <a:cs typeface="Times New Roman" panose="02020603050405020304" pitchFamily="18" charset="0"/>
              </a:rPr>
            </a:br>
            <a:endParaRPr sz="2600" dirty="0">
              <a:latin typeface="Times New Roman" panose="02020603050405020304" pitchFamily="18" charset="0"/>
              <a:cs typeface="Times New Roman" panose="02020603050405020304" pitchFamily="18" charset="0"/>
            </a:endParaRPr>
          </a:p>
          <a:p>
            <a:pPr marL="457200" indent="-317500" algn="l" defTabSz="457200">
              <a:buClr>
                <a:srgbClr val="000000"/>
              </a:buClr>
              <a:buSzPct val="145000"/>
              <a:buFont typeface="Times New Roman"/>
              <a:buChar char="•"/>
              <a:defRPr sz="2100">
                <a:latin typeface="Helvetica"/>
                <a:ea typeface="Helvetica"/>
                <a:cs typeface="Helvetica"/>
                <a:sym typeface="Helvetica"/>
              </a:defRPr>
            </a:pPr>
            <a:r>
              <a:rPr sz="2600" dirty="0">
                <a:latin typeface="Times New Roman" panose="02020603050405020304" pitchFamily="18" charset="0"/>
                <a:cs typeface="Times New Roman" panose="02020603050405020304" pitchFamily="18" charset="0"/>
              </a:rPr>
              <a:t>2017 - 2019 Self Driving Cars and </a:t>
            </a:r>
            <a:r>
              <a:rPr sz="2600" dirty="0" err="1">
                <a:latin typeface="Times New Roman" panose="02020603050405020304" pitchFamily="18" charset="0"/>
                <a:cs typeface="Times New Roman" panose="02020603050405020304" pitchFamily="18" charset="0"/>
              </a:rPr>
              <a:t>Tensorflow</a:t>
            </a:r>
            <a:r>
              <a:rPr sz="2600" dirty="0">
                <a:latin typeface="Times New Roman" panose="02020603050405020304" pitchFamily="18" charset="0"/>
                <a:cs typeface="Times New Roman" panose="02020603050405020304" pitchFamily="18" charset="0"/>
              </a:rPr>
              <a:t> influence.</a:t>
            </a:r>
          </a:p>
        </p:txBody>
      </p:sp>
      <p:sp>
        <p:nvSpPr>
          <p:cNvPr id="171" name="ATTENTION"/>
          <p:cNvSpPr txBox="1"/>
          <p:nvPr/>
        </p:nvSpPr>
        <p:spPr>
          <a:xfrm>
            <a:off x="506917" y="4330647"/>
            <a:ext cx="2476041" cy="142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11000"/>
              </a:lnSpc>
              <a:defRPr sz="3366" b="0">
                <a:solidFill>
                  <a:srgbClr val="FFFFFF"/>
                </a:solidFill>
                <a:latin typeface="Herculanum"/>
                <a:ea typeface="Herculanum"/>
                <a:cs typeface="Herculanum"/>
                <a:sym typeface="Herculanum"/>
              </a:defRPr>
            </a:lvl1pPr>
          </a:lstStyle>
          <a:p>
            <a:r>
              <a:rPr dirty="0"/>
              <a:t>ATTENTION</a:t>
            </a:r>
          </a:p>
        </p:txBody>
      </p:sp>
      <p:pic>
        <p:nvPicPr>
          <p:cNvPr id="172" name="Oval Oval" descr="Oval Oval"/>
          <p:cNvPicPr>
            <a:picLocks/>
          </p:cNvPicPr>
          <p:nvPr/>
        </p:nvPicPr>
        <p:blipFill>
          <a:blip r:embed="rId3"/>
          <a:stretch>
            <a:fillRect/>
          </a:stretch>
        </p:blipFill>
        <p:spPr>
          <a:xfrm rot="6506688">
            <a:off x="262619" y="4018900"/>
            <a:ext cx="2856325" cy="283774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p:cNvSpPr/>
          <p:nvPr/>
        </p:nvSpPr>
        <p:spPr>
          <a:xfrm>
            <a:off x="-25400" y="-63500"/>
            <a:ext cx="3464918" cy="9880600"/>
          </a:xfrm>
          <a:prstGeom prst="rect">
            <a:avLst/>
          </a:prstGeom>
          <a:solidFill>
            <a:schemeClr val="accent5">
              <a:hueOff val="-82419"/>
              <a:satOff val="-9513"/>
              <a:lumOff val="-16343"/>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77" name="Circle Oval" descr="Circle Oval"/>
          <p:cNvPicPr>
            <a:picLocks/>
          </p:cNvPicPr>
          <p:nvPr/>
        </p:nvPicPr>
        <p:blipFill>
          <a:blip r:embed="rId2"/>
          <a:stretch>
            <a:fillRect/>
          </a:stretch>
        </p:blipFill>
        <p:spPr>
          <a:xfrm>
            <a:off x="87986" y="3667302"/>
            <a:ext cx="3238145" cy="3240640"/>
          </a:xfrm>
          <a:prstGeom prst="rect">
            <a:avLst/>
          </a:prstGeom>
        </p:spPr>
      </p:pic>
      <p:sp>
        <p:nvSpPr>
          <p:cNvPr id="179" name="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
          <p:cNvSpPr txBox="1"/>
          <p:nvPr/>
        </p:nvSpPr>
        <p:spPr>
          <a:xfrm>
            <a:off x="3450705" y="2099578"/>
            <a:ext cx="9492984" cy="4202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Data science is a concept used to tackle big data and includes data cleansing, preparation, and analysis. A data scientist gathers data from multiple sources and applies machine learning, predictive analytics, and sentiment analysis to extract critical information from the collected data sets.</a:t>
            </a:r>
          </a:p>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Artificial Intelligence aims at enabling machines to execute reasoning by replicating human intelligence. Since the main objective of AI processes is to teach machines from experience, feeding the right information and self-correction is crucial.</a:t>
            </a:r>
          </a:p>
          <a:p>
            <a:pPr marL="457200" indent="-317500" algn="l" defTabSz="457200">
              <a:lnSpc>
                <a:spcPct val="150000"/>
              </a:lnSpc>
              <a:buClr>
                <a:srgbClr val="000000"/>
              </a:buClr>
              <a:buSzPct val="145000"/>
              <a:buFont typeface="Times New Roman"/>
              <a:buChar char="•"/>
              <a:defRPr sz="1800">
                <a:latin typeface="Helvetica"/>
                <a:ea typeface="Helvetica"/>
                <a:cs typeface="Helvetica"/>
                <a:sym typeface="Helvetica"/>
              </a:defRPr>
            </a:pPr>
            <a:r>
              <a:rPr sz="2000" b="0" dirty="0">
                <a:latin typeface="Times New Roman" panose="02020603050405020304" pitchFamily="18" charset="0"/>
                <a:cs typeface="Times New Roman" panose="02020603050405020304" pitchFamily="18" charset="0"/>
              </a:rPr>
              <a:t>AI experts rely on deep learning and natural language processing to help machines identify patterns and inferences.</a:t>
            </a:r>
          </a:p>
        </p:txBody>
      </p:sp>
      <p:sp>
        <p:nvSpPr>
          <p:cNvPr id="180" name="Data Science…"/>
          <p:cNvSpPr txBox="1"/>
          <p:nvPr/>
        </p:nvSpPr>
        <p:spPr>
          <a:xfrm>
            <a:off x="87986" y="4474821"/>
            <a:ext cx="3238145"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067" b="0">
                <a:solidFill>
                  <a:srgbClr val="FFFFFF"/>
                </a:solidFill>
                <a:latin typeface="Herculanum"/>
                <a:ea typeface="Herculanum"/>
                <a:cs typeface="Herculanum"/>
                <a:sym typeface="Herculanum"/>
              </a:defRPr>
            </a:pPr>
            <a:r>
              <a:t>Data Science</a:t>
            </a:r>
          </a:p>
          <a:p>
            <a:pPr defTabSz="457200">
              <a:defRPr sz="3067" b="0">
                <a:solidFill>
                  <a:srgbClr val="FFFFFF"/>
                </a:solidFill>
                <a:latin typeface="Herculanum"/>
                <a:ea typeface="Herculanum"/>
                <a:cs typeface="Herculanum"/>
                <a:sym typeface="Herculanum"/>
              </a:defRPr>
            </a:pPr>
            <a:r>
              <a:t> vs </a:t>
            </a:r>
          </a:p>
          <a:p>
            <a:pPr defTabSz="457200">
              <a:defRPr sz="3067" b="0">
                <a:solidFill>
                  <a:srgbClr val="FFFFFF"/>
                </a:solidFill>
                <a:latin typeface="Herculanum"/>
                <a:ea typeface="Herculanum"/>
                <a:cs typeface="Herculanum"/>
                <a:sym typeface="Herculanum"/>
              </a:defRPr>
            </a:pPr>
            <a:r>
              <a:t>Artificial Intelligence</a:t>
            </a:r>
          </a:p>
        </p:txBody>
      </p:sp>
      <p:pic>
        <p:nvPicPr>
          <p:cNvPr id="181" name="24sR0SK_T8sofrAb-f1wNlFJ4g1fSZYIHtgAoYY2L2zE9Wp0hXmXQqQn3KOwOG9MvHqYRvyr3rARgsf4w7I1MTFNvoymZC1WD9fU-798u8TdRBJfZZ3hwcpUtl2oPmFEboLIjXbmPMY.png" descr="24sR0SK_T8sofrAb-f1wNlFJ4g1fSZYIHtgAoYY2L2zE9Wp0hXmXQqQn3KOwOG9MvHqYRvyr3rARgsf4w7I1MTFNvoymZC1WD9fU-798u8TdRBJfZZ3hwcpUtl2oPmFEboLIjXbmPMY.png"/>
          <p:cNvPicPr>
            <a:picLocks noChangeAspect="1"/>
          </p:cNvPicPr>
          <p:nvPr/>
        </p:nvPicPr>
        <p:blipFill>
          <a:blip r:embed="rId3"/>
          <a:stretch>
            <a:fillRect/>
          </a:stretch>
        </p:blipFill>
        <p:spPr>
          <a:xfrm>
            <a:off x="5476132" y="6353872"/>
            <a:ext cx="6216299" cy="320922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998</TotalTime>
  <Words>3389</Words>
  <Application>Microsoft Office PowerPoint</Application>
  <PresentationFormat>Custom</PresentationFormat>
  <Paragraphs>335</Paragraphs>
  <Slides>72</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DIN Alternate</vt:lpstr>
      <vt:lpstr>Helvetica</vt:lpstr>
      <vt:lpstr>Helvetica Light</vt:lpstr>
      <vt:lpstr>Helvetica Neue</vt:lpstr>
      <vt:lpstr>Helvetica Neue Light</vt:lpstr>
      <vt:lpstr>Helvetica Neue Medium</vt:lpstr>
      <vt:lpstr>Helvetica Neue Thin</vt:lpstr>
      <vt:lpstr>Herculanum</vt:lpstr>
      <vt:lpstr>Times</vt:lpstr>
      <vt:lpstr>Times New Roman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Saketh Kallepu</cp:lastModifiedBy>
  <cp:revision>103</cp:revision>
  <dcterms:modified xsi:type="dcterms:W3CDTF">2019-12-23T07:24:30Z</dcterms:modified>
</cp:coreProperties>
</file>